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20"/>
  </p:notesMasterIdLst>
  <p:sldIdLst>
    <p:sldId id="260" r:id="rId2"/>
    <p:sldId id="258" r:id="rId3"/>
    <p:sldId id="265" r:id="rId4"/>
    <p:sldId id="261" r:id="rId5"/>
    <p:sldId id="257" r:id="rId6"/>
    <p:sldId id="278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77" r:id="rId1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6"/>
    <p:restoredTop sz="96327"/>
  </p:normalViewPr>
  <p:slideViewPr>
    <p:cSldViewPr snapToGrid="0">
      <p:cViewPr>
        <p:scale>
          <a:sx n="170" d="100"/>
          <a:sy n="170" d="100"/>
        </p:scale>
        <p:origin x="24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996B1-D1A6-BA43-A55E-DDF6F01EAF43}" type="doc">
      <dgm:prSet loTypeId="urn:microsoft.com/office/officeart/2005/8/layout/chevron1" loCatId="" qsTypeId="urn:microsoft.com/office/officeart/2005/8/quickstyle/simple5" qsCatId="simple" csTypeId="urn:microsoft.com/office/officeart/2005/8/colors/colorful3" csCatId="colorful" phldr="1"/>
      <dgm:spPr/>
    </dgm:pt>
    <dgm:pt modelId="{041319BA-7393-5C49-BE15-94B417FCA913}">
      <dgm:prSet phldrT="[텍스트]" custT="1"/>
      <dgm:spPr/>
      <dgm:t>
        <a:bodyPr/>
        <a:lstStyle/>
        <a:p>
          <a:pPr latinLnBrk="1"/>
          <a:r>
            <a:rPr lang="en-US" altLang="ko-KR" sz="900" b="1" dirty="0"/>
            <a:t>CAD </a:t>
          </a:r>
          <a:r>
            <a:rPr lang="ko-KR" altLang="en-US" sz="900" b="1" dirty="0"/>
            <a:t>모델 작성</a:t>
          </a:r>
        </a:p>
      </dgm:t>
    </dgm:pt>
    <dgm:pt modelId="{B52A8B54-ED94-C449-8451-2457D06686CD}" type="parTrans" cxnId="{6B09C7CE-B282-3646-A2AB-10FD102498E9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5766CA92-7293-944F-87D8-B6AF69A91A6F}" type="sibTrans" cxnId="{6B09C7CE-B282-3646-A2AB-10FD102498E9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83431365-9DE5-0A4E-BDC7-45845A782B14}">
      <dgm:prSet phldrT="[텍스트]" custT="1"/>
      <dgm:spPr/>
      <dgm:t>
        <a:bodyPr/>
        <a:lstStyle/>
        <a:p>
          <a:pPr latinLnBrk="1"/>
          <a:r>
            <a:rPr lang="en-US" altLang="ko-KR" sz="900" b="1" dirty="0">
              <a:solidFill>
                <a:schemeClr val="bg1"/>
              </a:solidFill>
            </a:rPr>
            <a:t>CAM </a:t>
          </a:r>
          <a:r>
            <a:rPr lang="ko-KR" altLang="en-US" sz="900" b="1" dirty="0">
              <a:solidFill>
                <a:schemeClr val="bg1"/>
              </a:solidFill>
            </a:rPr>
            <a:t>프로그래밍</a:t>
          </a:r>
        </a:p>
      </dgm:t>
    </dgm:pt>
    <dgm:pt modelId="{49B9C117-78FA-BC4D-A3B3-397F23CE1F2A}" type="parTrans" cxnId="{93E72670-02C5-4B4A-B022-DBC2097FE07F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FC56BD7E-2E60-D04A-A5F5-DF5E47A0311E}" type="sibTrans" cxnId="{93E72670-02C5-4B4A-B022-DBC2097FE07F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29899171-47A5-8642-8CEC-8CF3333139D4}">
      <dgm:prSet phldrT="[텍스트]" custT="1"/>
      <dgm:spPr/>
      <dgm:t>
        <a:bodyPr/>
        <a:lstStyle/>
        <a:p>
          <a:pPr latinLnBrk="1"/>
          <a:r>
            <a:rPr lang="ko-KR" altLang="en-US" sz="900" b="1"/>
            <a:t>작업물 픽스처 설정</a:t>
          </a:r>
          <a:endParaRPr lang="ko-KR" altLang="en-US" sz="900" b="1" dirty="0"/>
        </a:p>
      </dgm:t>
    </dgm:pt>
    <dgm:pt modelId="{2D698B9B-77F1-6F49-90A9-7F488D625F1C}" type="parTrans" cxnId="{7F8554DE-6242-7F45-85E6-01CADE090600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8039C64B-B3EE-C346-BD94-4685E6205648}" type="sibTrans" cxnId="{7F8554DE-6242-7F45-85E6-01CADE090600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6628EBE3-4A69-2946-9CC6-F0BE20FB7D20}">
      <dgm:prSet custT="1"/>
      <dgm:spPr/>
      <dgm:t>
        <a:bodyPr/>
        <a:lstStyle/>
        <a:p>
          <a:pPr latinLnBrk="1"/>
          <a:r>
            <a:rPr lang="ko-KR" altLang="en-US" sz="900" b="1" dirty="0"/>
            <a:t>절삭 동작 설정</a:t>
          </a:r>
        </a:p>
      </dgm:t>
    </dgm:pt>
    <dgm:pt modelId="{3D44BCA5-9A6A-5F48-A224-ACFD6B0B8D40}" type="parTrans" cxnId="{7FBEACD2-1AF5-BC4C-ACDF-619805DF645B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C9CAABB0-4DF9-E546-A198-C17EFA5ABB6F}" type="sibTrans" cxnId="{7FBEACD2-1AF5-BC4C-ACDF-619805DF645B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63BD5970-30DB-2D40-BAF4-BD250C58A3FA}">
      <dgm:prSet custT="1"/>
      <dgm:spPr/>
      <dgm:t>
        <a:bodyPr/>
        <a:lstStyle/>
        <a:p>
          <a:pPr latinLnBrk="1"/>
          <a:r>
            <a:rPr lang="en-US" altLang="ko-KR" sz="900" b="1" dirty="0"/>
            <a:t>CNC</a:t>
          </a:r>
          <a:r>
            <a:rPr lang="ko-KR" altLang="en-US" sz="900" b="1" dirty="0"/>
            <a:t> 컨트롤러 프로그래밍</a:t>
          </a:r>
        </a:p>
      </dgm:t>
    </dgm:pt>
    <dgm:pt modelId="{F6B6B646-D3A2-C543-85B9-BCD4B3C7EECF}" type="parTrans" cxnId="{7C6A1F52-8C20-554A-BBCC-F34F4120040A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ADAB2224-93DC-9B4C-B850-913CEB2E7050}" type="sibTrans" cxnId="{7C6A1F52-8C20-554A-BBCC-F34F4120040A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5BB55B0C-9BC9-044F-8F37-15536D7FA9CA}">
      <dgm:prSet custT="1"/>
      <dgm:spPr/>
      <dgm:t>
        <a:bodyPr/>
        <a:lstStyle/>
        <a:p>
          <a:pPr latinLnBrk="1"/>
          <a:r>
            <a:rPr lang="ko-KR" altLang="en-US" sz="900" b="1"/>
            <a:t>가공 수행</a:t>
          </a:r>
          <a:endParaRPr lang="ko-KR" altLang="en-US" sz="900" b="1" dirty="0"/>
        </a:p>
      </dgm:t>
    </dgm:pt>
    <dgm:pt modelId="{58692FEC-0332-6F4C-8F3B-4F6B9F39EF98}" type="parTrans" cxnId="{7CA10E89-6B1C-7C45-B737-E3070E822421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EEB9EEC7-AA02-404E-92C1-89F0DBCD96CE}" type="sibTrans" cxnId="{7CA10E89-6B1C-7C45-B737-E3070E822421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67B495CD-E658-074B-A365-A4ADFD236D2F}" type="pres">
      <dgm:prSet presAssocID="{FBA996B1-D1A6-BA43-A55E-DDF6F01EAF43}" presName="Name0" presStyleCnt="0">
        <dgm:presLayoutVars>
          <dgm:dir/>
          <dgm:animLvl val="lvl"/>
          <dgm:resizeHandles val="exact"/>
        </dgm:presLayoutVars>
      </dgm:prSet>
      <dgm:spPr/>
    </dgm:pt>
    <dgm:pt modelId="{52AD7D84-C58B-1940-8A55-5F94C332025A}" type="pres">
      <dgm:prSet presAssocID="{041319BA-7393-5C49-BE15-94B417FCA913}" presName="parTxOnly" presStyleLbl="node1" presStyleIdx="0" presStyleCnt="6" custScaleX="86857">
        <dgm:presLayoutVars>
          <dgm:chMax val="0"/>
          <dgm:chPref val="0"/>
          <dgm:bulletEnabled val="1"/>
        </dgm:presLayoutVars>
      </dgm:prSet>
      <dgm:spPr/>
    </dgm:pt>
    <dgm:pt modelId="{0BACB05F-8DAB-B440-AD1D-DEE086E0C473}" type="pres">
      <dgm:prSet presAssocID="{5766CA92-7293-944F-87D8-B6AF69A91A6F}" presName="parTxOnlySpace" presStyleCnt="0"/>
      <dgm:spPr/>
    </dgm:pt>
    <dgm:pt modelId="{10058977-40EF-6B49-9D1F-CF06FD750E0D}" type="pres">
      <dgm:prSet presAssocID="{83431365-9DE5-0A4E-BDC7-45845A782B14}" presName="parTxOnly" presStyleLbl="node1" presStyleIdx="1" presStyleCnt="6" custScaleX="87883">
        <dgm:presLayoutVars>
          <dgm:chMax val="0"/>
          <dgm:chPref val="0"/>
          <dgm:bulletEnabled val="1"/>
        </dgm:presLayoutVars>
      </dgm:prSet>
      <dgm:spPr/>
    </dgm:pt>
    <dgm:pt modelId="{B95E9AAC-3654-0F41-9D78-A94831BC4DDD}" type="pres">
      <dgm:prSet presAssocID="{FC56BD7E-2E60-D04A-A5F5-DF5E47A0311E}" presName="parTxOnlySpace" presStyleCnt="0"/>
      <dgm:spPr/>
    </dgm:pt>
    <dgm:pt modelId="{17FCF007-83C5-304A-9DEF-D6F29E5C5AD0}" type="pres">
      <dgm:prSet presAssocID="{29899171-47A5-8642-8CEC-8CF3333139D4}" presName="parTxOnly" presStyleLbl="node1" presStyleIdx="2" presStyleCnt="6" custScaleX="89248">
        <dgm:presLayoutVars>
          <dgm:chMax val="0"/>
          <dgm:chPref val="0"/>
          <dgm:bulletEnabled val="1"/>
        </dgm:presLayoutVars>
      </dgm:prSet>
      <dgm:spPr/>
    </dgm:pt>
    <dgm:pt modelId="{74FE9AEB-45D7-5A44-920A-FFD240BE3EEA}" type="pres">
      <dgm:prSet presAssocID="{8039C64B-B3EE-C346-BD94-4685E6205648}" presName="parTxOnlySpace" presStyleCnt="0"/>
      <dgm:spPr/>
    </dgm:pt>
    <dgm:pt modelId="{D08A5871-5702-E548-9685-919937C0ED06}" type="pres">
      <dgm:prSet presAssocID="{6628EBE3-4A69-2946-9CC6-F0BE20FB7D20}" presName="parTxOnly" presStyleLbl="node1" presStyleIdx="3" presStyleCnt="6" custScaleX="93232">
        <dgm:presLayoutVars>
          <dgm:chMax val="0"/>
          <dgm:chPref val="0"/>
          <dgm:bulletEnabled val="1"/>
        </dgm:presLayoutVars>
      </dgm:prSet>
      <dgm:spPr/>
    </dgm:pt>
    <dgm:pt modelId="{FDC75275-C616-2B4C-AC5A-DFBCE8DFF36D}" type="pres">
      <dgm:prSet presAssocID="{C9CAABB0-4DF9-E546-A198-C17EFA5ABB6F}" presName="parTxOnlySpace" presStyleCnt="0"/>
      <dgm:spPr/>
    </dgm:pt>
    <dgm:pt modelId="{12B72DE4-CBEE-694B-BE4C-BD71C827F9A1}" type="pres">
      <dgm:prSet presAssocID="{63BD5970-30DB-2D40-BAF4-BD250C58A3FA}" presName="parTxOnly" presStyleLbl="node1" presStyleIdx="4" presStyleCnt="6" custScaleX="105671">
        <dgm:presLayoutVars>
          <dgm:chMax val="0"/>
          <dgm:chPref val="0"/>
          <dgm:bulletEnabled val="1"/>
        </dgm:presLayoutVars>
      </dgm:prSet>
      <dgm:spPr/>
    </dgm:pt>
    <dgm:pt modelId="{F304E8B6-57A3-174E-8096-69AC99785CF1}" type="pres">
      <dgm:prSet presAssocID="{ADAB2224-93DC-9B4C-B850-913CEB2E7050}" presName="parTxOnlySpace" presStyleCnt="0"/>
      <dgm:spPr/>
    </dgm:pt>
    <dgm:pt modelId="{AB5510CE-A580-4343-8513-D03A0BD7A129}" type="pres">
      <dgm:prSet presAssocID="{5BB55B0C-9BC9-044F-8F37-15536D7FA9CA}" presName="parTxOnly" presStyleLbl="node1" presStyleIdx="5" presStyleCnt="6" custScaleX="88680">
        <dgm:presLayoutVars>
          <dgm:chMax val="0"/>
          <dgm:chPref val="0"/>
          <dgm:bulletEnabled val="1"/>
        </dgm:presLayoutVars>
      </dgm:prSet>
      <dgm:spPr/>
    </dgm:pt>
  </dgm:ptLst>
  <dgm:cxnLst>
    <dgm:cxn modelId="{8DA0B807-5A36-BD49-8408-FABE5A64567E}" type="presOf" srcId="{041319BA-7393-5C49-BE15-94B417FCA913}" destId="{52AD7D84-C58B-1940-8A55-5F94C332025A}" srcOrd="0" destOrd="0" presId="urn:microsoft.com/office/officeart/2005/8/layout/chevron1"/>
    <dgm:cxn modelId="{0B250C1A-E2DA-2A4C-ADFB-81DBDEB195FE}" type="presOf" srcId="{63BD5970-30DB-2D40-BAF4-BD250C58A3FA}" destId="{12B72DE4-CBEE-694B-BE4C-BD71C827F9A1}" srcOrd="0" destOrd="0" presId="urn:microsoft.com/office/officeart/2005/8/layout/chevron1"/>
    <dgm:cxn modelId="{7C6A1F52-8C20-554A-BBCC-F34F4120040A}" srcId="{FBA996B1-D1A6-BA43-A55E-DDF6F01EAF43}" destId="{63BD5970-30DB-2D40-BAF4-BD250C58A3FA}" srcOrd="4" destOrd="0" parTransId="{F6B6B646-D3A2-C543-85B9-BCD4B3C7EECF}" sibTransId="{ADAB2224-93DC-9B4C-B850-913CEB2E7050}"/>
    <dgm:cxn modelId="{035C5C5C-4B8A-E54D-BF28-C5868E6CAD15}" type="presOf" srcId="{FBA996B1-D1A6-BA43-A55E-DDF6F01EAF43}" destId="{67B495CD-E658-074B-A365-A4ADFD236D2F}" srcOrd="0" destOrd="0" presId="urn:microsoft.com/office/officeart/2005/8/layout/chevron1"/>
    <dgm:cxn modelId="{93E72670-02C5-4B4A-B022-DBC2097FE07F}" srcId="{FBA996B1-D1A6-BA43-A55E-DDF6F01EAF43}" destId="{83431365-9DE5-0A4E-BDC7-45845A782B14}" srcOrd="1" destOrd="0" parTransId="{49B9C117-78FA-BC4D-A3B3-397F23CE1F2A}" sibTransId="{FC56BD7E-2E60-D04A-A5F5-DF5E47A0311E}"/>
    <dgm:cxn modelId="{082C8487-EBB7-6D40-AD9F-2E713773B62B}" type="presOf" srcId="{83431365-9DE5-0A4E-BDC7-45845A782B14}" destId="{10058977-40EF-6B49-9D1F-CF06FD750E0D}" srcOrd="0" destOrd="0" presId="urn:microsoft.com/office/officeart/2005/8/layout/chevron1"/>
    <dgm:cxn modelId="{7CA10E89-6B1C-7C45-B737-E3070E822421}" srcId="{FBA996B1-D1A6-BA43-A55E-DDF6F01EAF43}" destId="{5BB55B0C-9BC9-044F-8F37-15536D7FA9CA}" srcOrd="5" destOrd="0" parTransId="{58692FEC-0332-6F4C-8F3B-4F6B9F39EF98}" sibTransId="{EEB9EEC7-AA02-404E-92C1-89F0DBCD96CE}"/>
    <dgm:cxn modelId="{24775092-498D-904B-A6A6-7677383B864A}" type="presOf" srcId="{5BB55B0C-9BC9-044F-8F37-15536D7FA9CA}" destId="{AB5510CE-A580-4343-8513-D03A0BD7A129}" srcOrd="0" destOrd="0" presId="urn:microsoft.com/office/officeart/2005/8/layout/chevron1"/>
    <dgm:cxn modelId="{E740729D-DFEF-A34F-8C79-9DDF644D3D82}" type="presOf" srcId="{6628EBE3-4A69-2946-9CC6-F0BE20FB7D20}" destId="{D08A5871-5702-E548-9685-919937C0ED06}" srcOrd="0" destOrd="0" presId="urn:microsoft.com/office/officeart/2005/8/layout/chevron1"/>
    <dgm:cxn modelId="{6B09C7CE-B282-3646-A2AB-10FD102498E9}" srcId="{FBA996B1-D1A6-BA43-A55E-DDF6F01EAF43}" destId="{041319BA-7393-5C49-BE15-94B417FCA913}" srcOrd="0" destOrd="0" parTransId="{B52A8B54-ED94-C449-8451-2457D06686CD}" sibTransId="{5766CA92-7293-944F-87D8-B6AF69A91A6F}"/>
    <dgm:cxn modelId="{7FBEACD2-1AF5-BC4C-ACDF-619805DF645B}" srcId="{FBA996B1-D1A6-BA43-A55E-DDF6F01EAF43}" destId="{6628EBE3-4A69-2946-9CC6-F0BE20FB7D20}" srcOrd="3" destOrd="0" parTransId="{3D44BCA5-9A6A-5F48-A224-ACFD6B0B8D40}" sibTransId="{C9CAABB0-4DF9-E546-A198-C17EFA5ABB6F}"/>
    <dgm:cxn modelId="{7F8554DE-6242-7F45-85E6-01CADE090600}" srcId="{FBA996B1-D1A6-BA43-A55E-DDF6F01EAF43}" destId="{29899171-47A5-8642-8CEC-8CF3333139D4}" srcOrd="2" destOrd="0" parTransId="{2D698B9B-77F1-6F49-90A9-7F488D625F1C}" sibTransId="{8039C64B-B3EE-C346-BD94-4685E6205648}"/>
    <dgm:cxn modelId="{E6333CE9-C17A-E04F-B8F6-133B25B0E141}" type="presOf" srcId="{29899171-47A5-8642-8CEC-8CF3333139D4}" destId="{17FCF007-83C5-304A-9DEF-D6F29E5C5AD0}" srcOrd="0" destOrd="0" presId="urn:microsoft.com/office/officeart/2005/8/layout/chevron1"/>
    <dgm:cxn modelId="{5B3C142D-73E6-3342-8CE9-DEB191272080}" type="presParOf" srcId="{67B495CD-E658-074B-A365-A4ADFD236D2F}" destId="{52AD7D84-C58B-1940-8A55-5F94C332025A}" srcOrd="0" destOrd="0" presId="urn:microsoft.com/office/officeart/2005/8/layout/chevron1"/>
    <dgm:cxn modelId="{1A62A624-8B63-454D-83F0-515B180291DE}" type="presParOf" srcId="{67B495CD-E658-074B-A365-A4ADFD236D2F}" destId="{0BACB05F-8DAB-B440-AD1D-DEE086E0C473}" srcOrd="1" destOrd="0" presId="urn:microsoft.com/office/officeart/2005/8/layout/chevron1"/>
    <dgm:cxn modelId="{788C70FB-ABE7-2D41-BEFA-C5F0068CC29E}" type="presParOf" srcId="{67B495CD-E658-074B-A365-A4ADFD236D2F}" destId="{10058977-40EF-6B49-9D1F-CF06FD750E0D}" srcOrd="2" destOrd="0" presId="urn:microsoft.com/office/officeart/2005/8/layout/chevron1"/>
    <dgm:cxn modelId="{45EC0089-1E52-4641-8484-4F1307838033}" type="presParOf" srcId="{67B495CD-E658-074B-A365-A4ADFD236D2F}" destId="{B95E9AAC-3654-0F41-9D78-A94831BC4DDD}" srcOrd="3" destOrd="0" presId="urn:microsoft.com/office/officeart/2005/8/layout/chevron1"/>
    <dgm:cxn modelId="{5EE8C481-4675-E94D-9150-C6E9800828A8}" type="presParOf" srcId="{67B495CD-E658-074B-A365-A4ADFD236D2F}" destId="{17FCF007-83C5-304A-9DEF-D6F29E5C5AD0}" srcOrd="4" destOrd="0" presId="urn:microsoft.com/office/officeart/2005/8/layout/chevron1"/>
    <dgm:cxn modelId="{4D7CC59D-EBBC-C748-9953-903FA3E5E4F7}" type="presParOf" srcId="{67B495CD-E658-074B-A365-A4ADFD236D2F}" destId="{74FE9AEB-45D7-5A44-920A-FFD240BE3EEA}" srcOrd="5" destOrd="0" presId="urn:microsoft.com/office/officeart/2005/8/layout/chevron1"/>
    <dgm:cxn modelId="{F2125AE3-CE25-8448-8ABB-3044C232846F}" type="presParOf" srcId="{67B495CD-E658-074B-A365-A4ADFD236D2F}" destId="{D08A5871-5702-E548-9685-919937C0ED06}" srcOrd="6" destOrd="0" presId="urn:microsoft.com/office/officeart/2005/8/layout/chevron1"/>
    <dgm:cxn modelId="{5A98AC4A-92C6-0040-81AC-1BA92351B0EF}" type="presParOf" srcId="{67B495CD-E658-074B-A365-A4ADFD236D2F}" destId="{FDC75275-C616-2B4C-AC5A-DFBCE8DFF36D}" srcOrd="7" destOrd="0" presId="urn:microsoft.com/office/officeart/2005/8/layout/chevron1"/>
    <dgm:cxn modelId="{C4A4EF1D-1A53-AD49-865C-74C16CF3C53A}" type="presParOf" srcId="{67B495CD-E658-074B-A365-A4ADFD236D2F}" destId="{12B72DE4-CBEE-694B-BE4C-BD71C827F9A1}" srcOrd="8" destOrd="0" presId="urn:microsoft.com/office/officeart/2005/8/layout/chevron1"/>
    <dgm:cxn modelId="{CD122E79-4B54-FC44-932B-F3AF83F7DBB1}" type="presParOf" srcId="{67B495CD-E658-074B-A365-A4ADFD236D2F}" destId="{F304E8B6-57A3-174E-8096-69AC99785CF1}" srcOrd="9" destOrd="0" presId="urn:microsoft.com/office/officeart/2005/8/layout/chevron1"/>
    <dgm:cxn modelId="{9EB7EFC0-A535-7D4E-968A-3ED8D3095E97}" type="presParOf" srcId="{67B495CD-E658-074B-A365-A4ADFD236D2F}" destId="{AB5510CE-A580-4343-8513-D03A0BD7A1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996B1-D1A6-BA43-A55E-DDF6F01EAF43}" type="doc">
      <dgm:prSet loTypeId="urn:microsoft.com/office/officeart/2005/8/layout/chevron1" loCatId="" qsTypeId="urn:microsoft.com/office/officeart/2005/8/quickstyle/simple5" qsCatId="simple" csTypeId="urn:microsoft.com/office/officeart/2005/8/colors/accent0_3" csCatId="mainScheme" phldr="1"/>
      <dgm:spPr/>
    </dgm:pt>
    <dgm:pt modelId="{041319BA-7393-5C49-BE15-94B417FCA913}">
      <dgm:prSet phldrT="[텍스트]"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</a:t>
          </a:r>
          <a:r>
            <a:rPr lang="en-US" altLang="ko-KR" sz="800" b="1" dirty="0">
              <a:solidFill>
                <a:srgbClr val="FFFF00"/>
              </a:solidFill>
            </a:rPr>
            <a:t>100%</a:t>
          </a:r>
          <a:endParaRPr lang="ko-KR" altLang="en-US" sz="800" b="1" dirty="0">
            <a:solidFill>
              <a:srgbClr val="FFFF00"/>
            </a:solidFill>
          </a:endParaRPr>
        </a:p>
      </dgm:t>
    </dgm:pt>
    <dgm:pt modelId="{B52A8B54-ED94-C449-8451-2457D06686CD}" type="parTrans" cxnId="{6B09C7CE-B282-3646-A2AB-10FD102498E9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5766CA92-7293-944F-87D8-B6AF69A91A6F}" type="sibTrans" cxnId="{6B09C7CE-B282-3646-A2AB-10FD102498E9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83431365-9DE5-0A4E-BDC7-45845A782B14}">
      <dgm:prSet phldrT="[텍스트]" custT="1"/>
      <dgm:spPr/>
      <dgm:t>
        <a:bodyPr/>
        <a:lstStyle/>
        <a:p>
          <a:pPr latinLnBrk="1"/>
          <a:r>
            <a:rPr lang="ko-KR" altLang="en-US" sz="800" b="1" dirty="0">
              <a:highlight>
                <a:srgbClr val="324DF3"/>
              </a:highlight>
            </a:rPr>
            <a:t>자동검사에서 놓친 불량은 다시 모델 학습에 사용</a:t>
          </a:r>
        </a:p>
      </dgm:t>
    </dgm:pt>
    <dgm:pt modelId="{49B9C117-78FA-BC4D-A3B3-397F23CE1F2A}" type="parTrans" cxnId="{93E72670-02C5-4B4A-B022-DBC2097FE07F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FC56BD7E-2E60-D04A-A5F5-DF5E47A0311E}" type="sibTrans" cxnId="{93E72670-02C5-4B4A-B022-DBC2097FE07F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29899171-47A5-8642-8CEC-8CF3333139D4}">
      <dgm:prSet phldrT="[텍스트]"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샘플링 </a:t>
          </a:r>
          <a:r>
            <a:rPr lang="en-US" altLang="ko-KR" sz="800" b="1" dirty="0">
              <a:solidFill>
                <a:srgbClr val="FFFF00"/>
              </a:solidFill>
            </a:rPr>
            <a:t>50%</a:t>
          </a:r>
          <a:endParaRPr lang="ko-KR" altLang="en-US" sz="800" b="1" dirty="0">
            <a:solidFill>
              <a:srgbClr val="FFFF00"/>
            </a:solidFill>
          </a:endParaRPr>
        </a:p>
      </dgm:t>
    </dgm:pt>
    <dgm:pt modelId="{2D698B9B-77F1-6F49-90A9-7F488D625F1C}" type="parTrans" cxnId="{7F8554DE-6242-7F45-85E6-01CADE090600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8039C64B-B3EE-C346-BD94-4685E6205648}" type="sibTrans" cxnId="{7F8554DE-6242-7F45-85E6-01CADE090600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6628EBE3-4A69-2946-9CC6-F0BE20FB7D20}">
      <dgm:prSet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샘플링 </a:t>
          </a:r>
          <a:r>
            <a:rPr lang="en-US" altLang="ko-KR" sz="800" b="1" dirty="0">
              <a:solidFill>
                <a:srgbClr val="FFFF00"/>
              </a:solidFill>
            </a:rPr>
            <a:t>20%</a:t>
          </a:r>
          <a:endParaRPr lang="ko-KR" altLang="en-US" sz="800" b="1" dirty="0">
            <a:solidFill>
              <a:srgbClr val="FFFF00"/>
            </a:solidFill>
          </a:endParaRPr>
        </a:p>
      </dgm:t>
    </dgm:pt>
    <dgm:pt modelId="{3D44BCA5-9A6A-5F48-A224-ACFD6B0B8D40}" type="parTrans" cxnId="{7FBEACD2-1AF5-BC4C-ACDF-619805DF645B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C9CAABB0-4DF9-E546-A198-C17EFA5ABB6F}" type="sibTrans" cxnId="{7FBEACD2-1AF5-BC4C-ACDF-619805DF645B}">
      <dgm:prSet/>
      <dgm:spPr/>
      <dgm:t>
        <a:bodyPr/>
        <a:lstStyle/>
        <a:p>
          <a:pPr latinLnBrk="1"/>
          <a:endParaRPr lang="ko-KR" altLang="en-US" sz="800" b="1"/>
        </a:p>
      </dgm:t>
    </dgm:pt>
    <dgm:pt modelId="{63BD5970-30DB-2D40-BAF4-BD250C58A3FA}">
      <dgm:prSet custT="1"/>
      <dgm:spPr/>
      <dgm:t>
        <a:bodyPr/>
        <a:lstStyle/>
        <a:p>
          <a:pPr latinLnBrk="1"/>
          <a:r>
            <a:rPr lang="ko-KR" altLang="en-US" sz="800" b="1" dirty="0"/>
            <a:t>자동검사 </a:t>
          </a:r>
          <a:r>
            <a:rPr lang="en-US" altLang="ko-KR" sz="800" b="1" dirty="0"/>
            <a:t>100%</a:t>
          </a:r>
        </a:p>
        <a:p>
          <a:pPr latinLnBrk="1"/>
          <a:r>
            <a:rPr lang="ko-KR" altLang="en-US" sz="800" b="1" dirty="0">
              <a:solidFill>
                <a:srgbClr val="FFFF00"/>
              </a:solidFill>
            </a:rPr>
            <a:t>검사자 </a:t>
          </a:r>
          <a:r>
            <a:rPr lang="en-US" altLang="ko-KR" sz="800" b="1" dirty="0">
              <a:solidFill>
                <a:srgbClr val="FFFF00"/>
              </a:solidFill>
            </a:rPr>
            <a:t>AQL </a:t>
          </a:r>
          <a:r>
            <a:rPr lang="ko-KR" altLang="en-US" sz="800" b="1" dirty="0">
              <a:solidFill>
                <a:srgbClr val="FFFF00"/>
              </a:solidFill>
            </a:rPr>
            <a:t>샘플링</a:t>
          </a:r>
          <a:endParaRPr lang="ko-KR" altLang="en-US" sz="800" dirty="0">
            <a:solidFill>
              <a:srgbClr val="FFFF00"/>
            </a:solidFill>
          </a:endParaRPr>
        </a:p>
      </dgm:t>
    </dgm:pt>
    <dgm:pt modelId="{F6B6B646-D3A2-C543-85B9-BCD4B3C7EECF}" type="parTrans" cxnId="{7C6A1F52-8C20-554A-BBCC-F34F4120040A}">
      <dgm:prSet/>
      <dgm:spPr/>
      <dgm:t>
        <a:bodyPr/>
        <a:lstStyle/>
        <a:p>
          <a:pPr latinLnBrk="1"/>
          <a:endParaRPr lang="ko-KR" altLang="en-US" sz="800"/>
        </a:p>
      </dgm:t>
    </dgm:pt>
    <dgm:pt modelId="{ADAB2224-93DC-9B4C-B850-913CEB2E7050}" type="sibTrans" cxnId="{7C6A1F52-8C20-554A-BBCC-F34F4120040A}">
      <dgm:prSet/>
      <dgm:spPr/>
      <dgm:t>
        <a:bodyPr/>
        <a:lstStyle/>
        <a:p>
          <a:pPr latinLnBrk="1"/>
          <a:endParaRPr lang="ko-KR" altLang="en-US" sz="800"/>
        </a:p>
      </dgm:t>
    </dgm:pt>
    <dgm:pt modelId="{67B495CD-E658-074B-A365-A4ADFD236D2F}" type="pres">
      <dgm:prSet presAssocID="{FBA996B1-D1A6-BA43-A55E-DDF6F01EAF43}" presName="Name0" presStyleCnt="0">
        <dgm:presLayoutVars>
          <dgm:dir/>
          <dgm:animLvl val="lvl"/>
          <dgm:resizeHandles val="exact"/>
        </dgm:presLayoutVars>
      </dgm:prSet>
      <dgm:spPr/>
    </dgm:pt>
    <dgm:pt modelId="{52AD7D84-C58B-1940-8A55-5F94C332025A}" type="pres">
      <dgm:prSet presAssocID="{041319BA-7393-5C49-BE15-94B417FCA91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BACB05F-8DAB-B440-AD1D-DEE086E0C473}" type="pres">
      <dgm:prSet presAssocID="{5766CA92-7293-944F-87D8-B6AF69A91A6F}" presName="parTxOnlySpace" presStyleCnt="0"/>
      <dgm:spPr/>
    </dgm:pt>
    <dgm:pt modelId="{10058977-40EF-6B49-9D1F-CF06FD750E0D}" type="pres">
      <dgm:prSet presAssocID="{83431365-9DE5-0A4E-BDC7-45845A782B1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95E9AAC-3654-0F41-9D78-A94831BC4DDD}" type="pres">
      <dgm:prSet presAssocID="{FC56BD7E-2E60-D04A-A5F5-DF5E47A0311E}" presName="parTxOnlySpace" presStyleCnt="0"/>
      <dgm:spPr/>
    </dgm:pt>
    <dgm:pt modelId="{17FCF007-83C5-304A-9DEF-D6F29E5C5AD0}" type="pres">
      <dgm:prSet presAssocID="{29899171-47A5-8642-8CEC-8CF3333139D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4FE9AEB-45D7-5A44-920A-FFD240BE3EEA}" type="pres">
      <dgm:prSet presAssocID="{8039C64B-B3EE-C346-BD94-4685E6205648}" presName="parTxOnlySpace" presStyleCnt="0"/>
      <dgm:spPr/>
    </dgm:pt>
    <dgm:pt modelId="{D08A5871-5702-E548-9685-919937C0ED06}" type="pres">
      <dgm:prSet presAssocID="{6628EBE3-4A69-2946-9CC6-F0BE20FB7D2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C75275-C616-2B4C-AC5A-DFBCE8DFF36D}" type="pres">
      <dgm:prSet presAssocID="{C9CAABB0-4DF9-E546-A198-C17EFA5ABB6F}" presName="parTxOnlySpace" presStyleCnt="0"/>
      <dgm:spPr/>
    </dgm:pt>
    <dgm:pt modelId="{12B72DE4-CBEE-694B-BE4C-BD71C827F9A1}" type="pres">
      <dgm:prSet presAssocID="{63BD5970-30DB-2D40-BAF4-BD250C58A3F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DA0B807-5A36-BD49-8408-FABE5A64567E}" type="presOf" srcId="{041319BA-7393-5C49-BE15-94B417FCA913}" destId="{52AD7D84-C58B-1940-8A55-5F94C332025A}" srcOrd="0" destOrd="0" presId="urn:microsoft.com/office/officeart/2005/8/layout/chevron1"/>
    <dgm:cxn modelId="{0B250C1A-E2DA-2A4C-ADFB-81DBDEB195FE}" type="presOf" srcId="{63BD5970-30DB-2D40-BAF4-BD250C58A3FA}" destId="{12B72DE4-CBEE-694B-BE4C-BD71C827F9A1}" srcOrd="0" destOrd="0" presId="urn:microsoft.com/office/officeart/2005/8/layout/chevron1"/>
    <dgm:cxn modelId="{7C6A1F52-8C20-554A-BBCC-F34F4120040A}" srcId="{FBA996B1-D1A6-BA43-A55E-DDF6F01EAF43}" destId="{63BD5970-30DB-2D40-BAF4-BD250C58A3FA}" srcOrd="4" destOrd="0" parTransId="{F6B6B646-D3A2-C543-85B9-BCD4B3C7EECF}" sibTransId="{ADAB2224-93DC-9B4C-B850-913CEB2E7050}"/>
    <dgm:cxn modelId="{035C5C5C-4B8A-E54D-BF28-C5868E6CAD15}" type="presOf" srcId="{FBA996B1-D1A6-BA43-A55E-DDF6F01EAF43}" destId="{67B495CD-E658-074B-A365-A4ADFD236D2F}" srcOrd="0" destOrd="0" presId="urn:microsoft.com/office/officeart/2005/8/layout/chevron1"/>
    <dgm:cxn modelId="{93E72670-02C5-4B4A-B022-DBC2097FE07F}" srcId="{FBA996B1-D1A6-BA43-A55E-DDF6F01EAF43}" destId="{83431365-9DE5-0A4E-BDC7-45845A782B14}" srcOrd="1" destOrd="0" parTransId="{49B9C117-78FA-BC4D-A3B3-397F23CE1F2A}" sibTransId="{FC56BD7E-2E60-D04A-A5F5-DF5E47A0311E}"/>
    <dgm:cxn modelId="{082C8487-EBB7-6D40-AD9F-2E713773B62B}" type="presOf" srcId="{83431365-9DE5-0A4E-BDC7-45845A782B14}" destId="{10058977-40EF-6B49-9D1F-CF06FD750E0D}" srcOrd="0" destOrd="0" presId="urn:microsoft.com/office/officeart/2005/8/layout/chevron1"/>
    <dgm:cxn modelId="{E740729D-DFEF-A34F-8C79-9DDF644D3D82}" type="presOf" srcId="{6628EBE3-4A69-2946-9CC6-F0BE20FB7D20}" destId="{D08A5871-5702-E548-9685-919937C0ED06}" srcOrd="0" destOrd="0" presId="urn:microsoft.com/office/officeart/2005/8/layout/chevron1"/>
    <dgm:cxn modelId="{6B09C7CE-B282-3646-A2AB-10FD102498E9}" srcId="{FBA996B1-D1A6-BA43-A55E-DDF6F01EAF43}" destId="{041319BA-7393-5C49-BE15-94B417FCA913}" srcOrd="0" destOrd="0" parTransId="{B52A8B54-ED94-C449-8451-2457D06686CD}" sibTransId="{5766CA92-7293-944F-87D8-B6AF69A91A6F}"/>
    <dgm:cxn modelId="{7FBEACD2-1AF5-BC4C-ACDF-619805DF645B}" srcId="{FBA996B1-D1A6-BA43-A55E-DDF6F01EAF43}" destId="{6628EBE3-4A69-2946-9CC6-F0BE20FB7D20}" srcOrd="3" destOrd="0" parTransId="{3D44BCA5-9A6A-5F48-A224-ACFD6B0B8D40}" sibTransId="{C9CAABB0-4DF9-E546-A198-C17EFA5ABB6F}"/>
    <dgm:cxn modelId="{7F8554DE-6242-7F45-85E6-01CADE090600}" srcId="{FBA996B1-D1A6-BA43-A55E-DDF6F01EAF43}" destId="{29899171-47A5-8642-8CEC-8CF3333139D4}" srcOrd="2" destOrd="0" parTransId="{2D698B9B-77F1-6F49-90A9-7F488D625F1C}" sibTransId="{8039C64B-B3EE-C346-BD94-4685E6205648}"/>
    <dgm:cxn modelId="{E6333CE9-C17A-E04F-B8F6-133B25B0E141}" type="presOf" srcId="{29899171-47A5-8642-8CEC-8CF3333139D4}" destId="{17FCF007-83C5-304A-9DEF-D6F29E5C5AD0}" srcOrd="0" destOrd="0" presId="urn:microsoft.com/office/officeart/2005/8/layout/chevron1"/>
    <dgm:cxn modelId="{5B3C142D-73E6-3342-8CE9-DEB191272080}" type="presParOf" srcId="{67B495CD-E658-074B-A365-A4ADFD236D2F}" destId="{52AD7D84-C58B-1940-8A55-5F94C332025A}" srcOrd="0" destOrd="0" presId="urn:microsoft.com/office/officeart/2005/8/layout/chevron1"/>
    <dgm:cxn modelId="{1A62A624-8B63-454D-83F0-515B180291DE}" type="presParOf" srcId="{67B495CD-E658-074B-A365-A4ADFD236D2F}" destId="{0BACB05F-8DAB-B440-AD1D-DEE086E0C473}" srcOrd="1" destOrd="0" presId="urn:microsoft.com/office/officeart/2005/8/layout/chevron1"/>
    <dgm:cxn modelId="{788C70FB-ABE7-2D41-BEFA-C5F0068CC29E}" type="presParOf" srcId="{67B495CD-E658-074B-A365-A4ADFD236D2F}" destId="{10058977-40EF-6B49-9D1F-CF06FD750E0D}" srcOrd="2" destOrd="0" presId="urn:microsoft.com/office/officeart/2005/8/layout/chevron1"/>
    <dgm:cxn modelId="{45EC0089-1E52-4641-8484-4F1307838033}" type="presParOf" srcId="{67B495CD-E658-074B-A365-A4ADFD236D2F}" destId="{B95E9AAC-3654-0F41-9D78-A94831BC4DDD}" srcOrd="3" destOrd="0" presId="urn:microsoft.com/office/officeart/2005/8/layout/chevron1"/>
    <dgm:cxn modelId="{5EE8C481-4675-E94D-9150-C6E9800828A8}" type="presParOf" srcId="{67B495CD-E658-074B-A365-A4ADFD236D2F}" destId="{17FCF007-83C5-304A-9DEF-D6F29E5C5AD0}" srcOrd="4" destOrd="0" presId="urn:microsoft.com/office/officeart/2005/8/layout/chevron1"/>
    <dgm:cxn modelId="{4D7CC59D-EBBC-C748-9953-903FA3E5E4F7}" type="presParOf" srcId="{67B495CD-E658-074B-A365-A4ADFD236D2F}" destId="{74FE9AEB-45D7-5A44-920A-FFD240BE3EEA}" srcOrd="5" destOrd="0" presId="urn:microsoft.com/office/officeart/2005/8/layout/chevron1"/>
    <dgm:cxn modelId="{F2125AE3-CE25-8448-8ABB-3044C232846F}" type="presParOf" srcId="{67B495CD-E658-074B-A365-A4ADFD236D2F}" destId="{D08A5871-5702-E548-9685-919937C0ED06}" srcOrd="6" destOrd="0" presId="urn:microsoft.com/office/officeart/2005/8/layout/chevron1"/>
    <dgm:cxn modelId="{5A98AC4A-92C6-0040-81AC-1BA92351B0EF}" type="presParOf" srcId="{67B495CD-E658-074B-A365-A4ADFD236D2F}" destId="{FDC75275-C616-2B4C-AC5A-DFBCE8DFF36D}" srcOrd="7" destOrd="0" presId="urn:microsoft.com/office/officeart/2005/8/layout/chevron1"/>
    <dgm:cxn modelId="{C4A4EF1D-1A53-AD49-865C-74C16CF3C53A}" type="presParOf" srcId="{67B495CD-E658-074B-A365-A4ADFD236D2F}" destId="{12B72DE4-CBEE-694B-BE4C-BD71C827F9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D7D84-C58B-1940-8A55-5F94C332025A}">
      <dsp:nvSpPr>
        <dsp:cNvPr id="0" name=""/>
        <dsp:cNvSpPr/>
      </dsp:nvSpPr>
      <dsp:spPr>
        <a:xfrm>
          <a:off x="2196" y="255931"/>
          <a:ext cx="978689" cy="450712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CAD </a:t>
          </a:r>
          <a:r>
            <a:rPr lang="ko-KR" altLang="en-US" sz="900" b="1" kern="1200" dirty="0"/>
            <a:t>모델 작성</a:t>
          </a:r>
        </a:p>
      </dsp:txBody>
      <dsp:txXfrm>
        <a:off x="227552" y="255931"/>
        <a:ext cx="527977" cy="450712"/>
      </dsp:txXfrm>
    </dsp:sp>
    <dsp:sp modelId="{10058977-40EF-6B49-9D1F-CF06FD750E0D}">
      <dsp:nvSpPr>
        <dsp:cNvPr id="0" name=""/>
        <dsp:cNvSpPr/>
      </dsp:nvSpPr>
      <dsp:spPr>
        <a:xfrm>
          <a:off x="868207" y="255931"/>
          <a:ext cx="990250" cy="450712"/>
        </a:xfrm>
        <a:prstGeom prst="chevron">
          <a:avLst/>
        </a:prstGeom>
        <a:gradFill rotWithShape="0">
          <a:gsLst>
            <a:gs pos="0">
              <a:schemeClr val="accent3">
                <a:hueOff val="542120"/>
                <a:satOff val="20000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542120"/>
                <a:satOff val="20000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542120"/>
                <a:satOff val="20000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>
              <a:solidFill>
                <a:schemeClr val="bg1"/>
              </a:solidFill>
            </a:rPr>
            <a:t>CAM </a:t>
          </a:r>
          <a:r>
            <a:rPr lang="ko-KR" altLang="en-US" sz="900" b="1" kern="1200" dirty="0">
              <a:solidFill>
                <a:schemeClr val="bg1"/>
              </a:solidFill>
            </a:rPr>
            <a:t>프로그래밍</a:t>
          </a:r>
        </a:p>
      </dsp:txBody>
      <dsp:txXfrm>
        <a:off x="1093563" y="255931"/>
        <a:ext cx="539538" cy="450712"/>
      </dsp:txXfrm>
    </dsp:sp>
    <dsp:sp modelId="{17FCF007-83C5-304A-9DEF-D6F29E5C5AD0}">
      <dsp:nvSpPr>
        <dsp:cNvPr id="0" name=""/>
        <dsp:cNvSpPr/>
      </dsp:nvSpPr>
      <dsp:spPr>
        <a:xfrm>
          <a:off x="1745778" y="255931"/>
          <a:ext cx="1005630" cy="450712"/>
        </a:xfrm>
        <a:prstGeom prst="chevron">
          <a:avLst/>
        </a:prstGeom>
        <a:gradFill rotWithShape="0">
          <a:gsLst>
            <a:gs pos="0">
              <a:schemeClr val="accent3">
                <a:hueOff val="1084240"/>
                <a:satOff val="40000"/>
                <a:lumOff val="-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084240"/>
                <a:satOff val="40000"/>
                <a:lumOff val="-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084240"/>
                <a:satOff val="40000"/>
                <a:lumOff val="-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/>
            <a:t>작업물 픽스처 설정</a:t>
          </a:r>
          <a:endParaRPr lang="ko-KR" altLang="en-US" sz="900" b="1" kern="1200" dirty="0"/>
        </a:p>
      </dsp:txBody>
      <dsp:txXfrm>
        <a:off x="1971134" y="255931"/>
        <a:ext cx="554918" cy="450712"/>
      </dsp:txXfrm>
    </dsp:sp>
    <dsp:sp modelId="{D08A5871-5702-E548-9685-919937C0ED06}">
      <dsp:nvSpPr>
        <dsp:cNvPr id="0" name=""/>
        <dsp:cNvSpPr/>
      </dsp:nvSpPr>
      <dsp:spPr>
        <a:xfrm>
          <a:off x="2638731" y="255931"/>
          <a:ext cx="1050521" cy="450712"/>
        </a:xfrm>
        <a:prstGeom prst="chevron">
          <a:avLst/>
        </a:prstGeom>
        <a:gradFill rotWithShape="0">
          <a:gsLst>
            <a:gs pos="0">
              <a:schemeClr val="accent3">
                <a:hueOff val="1626359"/>
                <a:satOff val="60000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6359"/>
                <a:satOff val="60000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6359"/>
                <a:satOff val="60000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/>
            <a:t>절삭 동작 설정</a:t>
          </a:r>
        </a:p>
      </dsp:txBody>
      <dsp:txXfrm>
        <a:off x="2864087" y="255931"/>
        <a:ext cx="599809" cy="450712"/>
      </dsp:txXfrm>
    </dsp:sp>
    <dsp:sp modelId="{12B72DE4-CBEE-694B-BE4C-BD71C827F9A1}">
      <dsp:nvSpPr>
        <dsp:cNvPr id="0" name=""/>
        <dsp:cNvSpPr/>
      </dsp:nvSpPr>
      <dsp:spPr>
        <a:xfrm>
          <a:off x="3576574" y="255931"/>
          <a:ext cx="1190682" cy="450712"/>
        </a:xfrm>
        <a:prstGeom prst="chevron">
          <a:avLst/>
        </a:prstGeom>
        <a:gradFill rotWithShape="0">
          <a:gsLst>
            <a:gs pos="0">
              <a:schemeClr val="accent3">
                <a:hueOff val="2168479"/>
                <a:satOff val="80000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168479"/>
                <a:satOff val="80000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168479"/>
                <a:satOff val="80000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CNC</a:t>
          </a:r>
          <a:r>
            <a:rPr lang="ko-KR" altLang="en-US" sz="900" b="1" kern="1200" dirty="0"/>
            <a:t> 컨트롤러 프로그래밍</a:t>
          </a:r>
        </a:p>
      </dsp:txBody>
      <dsp:txXfrm>
        <a:off x="3801930" y="255931"/>
        <a:ext cx="739970" cy="450712"/>
      </dsp:txXfrm>
    </dsp:sp>
    <dsp:sp modelId="{AB5510CE-A580-4343-8513-D03A0BD7A129}">
      <dsp:nvSpPr>
        <dsp:cNvPr id="0" name=""/>
        <dsp:cNvSpPr/>
      </dsp:nvSpPr>
      <dsp:spPr>
        <a:xfrm>
          <a:off x="4654578" y="255931"/>
          <a:ext cx="999230" cy="450712"/>
        </a:xfrm>
        <a:prstGeom prst="chevron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/>
            <a:t>가공 수행</a:t>
          </a:r>
          <a:endParaRPr lang="ko-KR" altLang="en-US" sz="900" b="1" kern="1200" dirty="0"/>
        </a:p>
      </dsp:txBody>
      <dsp:txXfrm>
        <a:off x="4879934" y="255931"/>
        <a:ext cx="548518" cy="4507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D7D84-C58B-1940-8A55-5F94C332025A}">
      <dsp:nvSpPr>
        <dsp:cNvPr id="0" name=""/>
        <dsp:cNvSpPr/>
      </dsp:nvSpPr>
      <dsp:spPr>
        <a:xfrm>
          <a:off x="1499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</a:t>
          </a:r>
          <a:r>
            <a:rPr lang="en-US" altLang="ko-KR" sz="800" b="1" kern="1200" dirty="0">
              <a:solidFill>
                <a:srgbClr val="FFFF00"/>
              </a:solidFill>
            </a:rPr>
            <a:t>100%</a:t>
          </a:r>
          <a:endParaRPr lang="ko-KR" altLang="en-US" sz="800" b="1" kern="1200" dirty="0">
            <a:solidFill>
              <a:srgbClr val="FFFF00"/>
            </a:solidFill>
          </a:endParaRPr>
        </a:p>
      </dsp:txBody>
      <dsp:txXfrm>
        <a:off x="268395" y="214392"/>
        <a:ext cx="800687" cy="533791"/>
      </dsp:txXfrm>
    </dsp:sp>
    <dsp:sp modelId="{10058977-40EF-6B49-9D1F-CF06FD750E0D}">
      <dsp:nvSpPr>
        <dsp:cNvPr id="0" name=""/>
        <dsp:cNvSpPr/>
      </dsp:nvSpPr>
      <dsp:spPr>
        <a:xfrm>
          <a:off x="1202530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highlight>
                <a:srgbClr val="324DF3"/>
              </a:highlight>
            </a:rPr>
            <a:t>자동검사에서 놓친 불량은 다시 모델 학습에 사용</a:t>
          </a:r>
        </a:p>
      </dsp:txBody>
      <dsp:txXfrm>
        <a:off x="1469426" y="214392"/>
        <a:ext cx="800687" cy="533791"/>
      </dsp:txXfrm>
    </dsp:sp>
    <dsp:sp modelId="{17FCF007-83C5-304A-9DEF-D6F29E5C5AD0}">
      <dsp:nvSpPr>
        <dsp:cNvPr id="0" name=""/>
        <dsp:cNvSpPr/>
      </dsp:nvSpPr>
      <dsp:spPr>
        <a:xfrm>
          <a:off x="2403560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샘플링 </a:t>
          </a:r>
          <a:r>
            <a:rPr lang="en-US" altLang="ko-KR" sz="800" b="1" kern="1200" dirty="0">
              <a:solidFill>
                <a:srgbClr val="FFFF00"/>
              </a:solidFill>
            </a:rPr>
            <a:t>50%</a:t>
          </a:r>
          <a:endParaRPr lang="ko-KR" altLang="en-US" sz="800" b="1" kern="1200" dirty="0">
            <a:solidFill>
              <a:srgbClr val="FFFF00"/>
            </a:solidFill>
          </a:endParaRPr>
        </a:p>
      </dsp:txBody>
      <dsp:txXfrm>
        <a:off x="2670456" y="214392"/>
        <a:ext cx="800687" cy="533791"/>
      </dsp:txXfrm>
    </dsp:sp>
    <dsp:sp modelId="{D08A5871-5702-E548-9685-919937C0ED06}">
      <dsp:nvSpPr>
        <dsp:cNvPr id="0" name=""/>
        <dsp:cNvSpPr/>
      </dsp:nvSpPr>
      <dsp:spPr>
        <a:xfrm>
          <a:off x="3604591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샘플링 </a:t>
          </a:r>
          <a:r>
            <a:rPr lang="en-US" altLang="ko-KR" sz="800" b="1" kern="1200" dirty="0">
              <a:solidFill>
                <a:srgbClr val="FFFF00"/>
              </a:solidFill>
            </a:rPr>
            <a:t>20%</a:t>
          </a:r>
          <a:endParaRPr lang="ko-KR" altLang="en-US" sz="800" b="1" kern="1200" dirty="0">
            <a:solidFill>
              <a:srgbClr val="FFFF00"/>
            </a:solidFill>
          </a:endParaRPr>
        </a:p>
      </dsp:txBody>
      <dsp:txXfrm>
        <a:off x="3871487" y="214392"/>
        <a:ext cx="800687" cy="533791"/>
      </dsp:txXfrm>
    </dsp:sp>
    <dsp:sp modelId="{12B72DE4-CBEE-694B-BE4C-BD71C827F9A1}">
      <dsp:nvSpPr>
        <dsp:cNvPr id="0" name=""/>
        <dsp:cNvSpPr/>
      </dsp:nvSpPr>
      <dsp:spPr>
        <a:xfrm>
          <a:off x="4805622" y="214392"/>
          <a:ext cx="1334478" cy="533791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자동검사 </a:t>
          </a:r>
          <a:r>
            <a:rPr lang="en-US" altLang="ko-KR" sz="800" b="1" kern="1200" dirty="0"/>
            <a:t>100%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>
              <a:solidFill>
                <a:srgbClr val="FFFF00"/>
              </a:solidFill>
            </a:rPr>
            <a:t>검사자 </a:t>
          </a:r>
          <a:r>
            <a:rPr lang="en-US" altLang="ko-KR" sz="800" b="1" kern="1200" dirty="0">
              <a:solidFill>
                <a:srgbClr val="FFFF00"/>
              </a:solidFill>
            </a:rPr>
            <a:t>AQL </a:t>
          </a:r>
          <a:r>
            <a:rPr lang="ko-KR" altLang="en-US" sz="800" b="1" kern="1200" dirty="0">
              <a:solidFill>
                <a:srgbClr val="FFFF00"/>
              </a:solidFill>
            </a:rPr>
            <a:t>샘플링</a:t>
          </a:r>
          <a:endParaRPr lang="ko-KR" altLang="en-US" sz="800" kern="1200" dirty="0">
            <a:solidFill>
              <a:srgbClr val="FFFF00"/>
            </a:solidFill>
          </a:endParaRPr>
        </a:p>
      </dsp:txBody>
      <dsp:txXfrm>
        <a:off x="5072518" y="214392"/>
        <a:ext cx="800687" cy="533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F489D-FD45-7540-B29A-75B2F372E35F}" type="datetimeFigureOut">
              <a:rPr kumimoji="1" lang="ko-Kore-KR" altLang="en-US" smtClean="0"/>
              <a:t>2023. 9. 21.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F5F0-DC47-0040-B15E-745491E61B3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760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BFEB-FC2A-B74D-AE7A-9B51B330C081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27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A611-9D0F-3943-AD2E-EDCD3C7F1909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73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6E84-9FF2-BB4B-AA3C-3894B11A61CC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943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6EB7-76FE-DC43-85BA-5D0EE839C0CD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37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8F90-B190-504C-B812-A82958B20841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77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3C51-0C20-D348-9898-EE8733F81CF3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499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BCD1-E195-7A45-8672-66B04EFFED73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672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211B-1673-774D-BB31-298D8AAB181A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468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BF1E-E07B-E745-8DD8-1F0FB7A3FD47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239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CBF1-E89E-EA4A-BEB3-2C47841308BB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898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E7DA-D388-6149-9BA9-5E95F0EE9890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081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D84C9-F2DA-974E-A117-318E90303539}" type="datetime1">
              <a:rPr kumimoji="1" lang="ko-KR" altLang="en-US" smtClean="0"/>
              <a:t>2023. 9. 21.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47F6B-259E-3643-A576-ECEFB1055F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8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65B4359-D5E7-E630-4C53-86E33D5875F9}"/>
              </a:ext>
            </a:extLst>
          </p:cNvPr>
          <p:cNvSpPr/>
          <p:nvPr/>
        </p:nvSpPr>
        <p:spPr>
          <a:xfrm>
            <a:off x="1008928" y="1428965"/>
            <a:ext cx="4669199" cy="12888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/>
              <a:t>CNC </a:t>
            </a:r>
            <a:r>
              <a:rPr kumimoji="1" lang="ko-KR" altLang="en-US" sz="2800" b="1" dirty="0"/>
              <a:t>가공 데이터 학습을 통한 결과 예측 모델</a:t>
            </a:r>
            <a:endParaRPr kumimoji="1" lang="en-US" altLang="ko-K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8F7A1-FA4D-6F0A-5B97-6D8B53CBC5E9}"/>
              </a:ext>
            </a:extLst>
          </p:cNvPr>
          <p:cNvSpPr txBox="1"/>
          <p:nvPr/>
        </p:nvSpPr>
        <p:spPr>
          <a:xfrm>
            <a:off x="4268889" y="7781371"/>
            <a:ext cx="1412682" cy="790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ore-KR" sz="1600" dirty="0"/>
              <a:t>2023. 09. 06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1600" dirty="0"/>
              <a:t>박성현</a:t>
            </a:r>
            <a:endParaRPr kumimoji="1" lang="en-US" altLang="ko-Kore-K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BADB9-2173-13F7-A3C1-A443AAB7F69C}"/>
              </a:ext>
            </a:extLst>
          </p:cNvPr>
          <p:cNvSpPr txBox="1"/>
          <p:nvPr/>
        </p:nvSpPr>
        <p:spPr>
          <a:xfrm>
            <a:off x="990697" y="2856117"/>
            <a:ext cx="5101958" cy="790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sz="1600" dirty="0"/>
              <a:t>공정이 완료 되기 전 미리 검사 결과를 예측하여 공정 손실 줄이기</a:t>
            </a:r>
            <a:endParaRPr kumimoji="1" lang="en-US" altLang="ko-Kore-KR" sz="1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D1652-B8C7-10F5-051C-580F9150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0</a:t>
            </a:fld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FC5AF-6592-238E-A2E7-653ECF4861B6}"/>
              </a:ext>
            </a:extLst>
          </p:cNvPr>
          <p:cNvSpPr txBox="1"/>
          <p:nvPr/>
        </p:nvSpPr>
        <p:spPr>
          <a:xfrm>
            <a:off x="3731342" y="57444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026" name="Picture 2" descr="thumbnail">
            <a:extLst>
              <a:ext uri="{FF2B5EF4-FFF2-40B4-BE49-F238E27FC236}">
                <a16:creationId xmlns:a16="http://schemas.microsoft.com/office/drawing/2014/main" id="{09ADAFFA-E224-091D-49D9-5DAA154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55" y="4490884"/>
            <a:ext cx="3967316" cy="2644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3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5933765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 err="1">
                <a:solidFill>
                  <a:srgbClr val="324DF3"/>
                </a:solidFill>
              </a:rPr>
              <a:t>머신러닝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4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가지 모델 학습 및 결과 예측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XGBoost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LightGBM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CatBoost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RandomForest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rgbClr val="FF0000"/>
                </a:solidFill>
              </a:rPr>
              <a:t>    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-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-US" altLang="ko-Kore-KR" sz="1200" b="1" dirty="0" err="1">
                <a:solidFill>
                  <a:srgbClr val="FF0000"/>
                </a:solidFill>
              </a:rPr>
              <a:t>CatBoost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, </a:t>
            </a:r>
            <a:r>
              <a:rPr kumimoji="1" lang="en-US" altLang="ko-Kore-KR" sz="1200" b="1" dirty="0" err="1">
                <a:solidFill>
                  <a:srgbClr val="FF0000"/>
                </a:solidFill>
              </a:rPr>
              <a:t>LightGBM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100%)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64CBF-9E83-5704-B1D3-14AC4AB932BA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pic>
        <p:nvPicPr>
          <p:cNvPr id="3" name="그림 2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25732EB7-E859-5AF9-FA36-B135D621F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9" b="6916"/>
          <a:stretch/>
        </p:blipFill>
        <p:spPr>
          <a:xfrm>
            <a:off x="931723" y="1594810"/>
            <a:ext cx="5572776" cy="77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0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5933765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 err="1">
                <a:solidFill>
                  <a:srgbClr val="324DF3"/>
                </a:solidFill>
              </a:rPr>
              <a:t>머신러닝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4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가지 모델 학습 및 결과 예측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XGBoost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LightGBM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CatBoost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RandomForest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rgbClr val="FF0000"/>
                </a:solidFill>
              </a:rPr>
              <a:t>    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-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-US" altLang="ko-Kore-KR" sz="1200" b="1" dirty="0" err="1">
                <a:solidFill>
                  <a:srgbClr val="FF0000"/>
                </a:solidFill>
              </a:rPr>
              <a:t>CatBoost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, </a:t>
            </a:r>
            <a:r>
              <a:rPr kumimoji="1" lang="en-US" altLang="ko-Kore-KR" sz="1200" b="1" dirty="0" err="1">
                <a:solidFill>
                  <a:srgbClr val="FF0000"/>
                </a:solidFill>
              </a:rPr>
              <a:t>LightGBM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100%)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64CBF-9E83-5704-B1D3-14AC4AB932BA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5A8015-C6BE-CA87-76A1-58B17C157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54"/>
          <a:stretch/>
        </p:blipFill>
        <p:spPr>
          <a:xfrm>
            <a:off x="897890" y="1895355"/>
            <a:ext cx="5731510" cy="2641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29C5C-47D4-A877-7EE6-9803C8D23321}"/>
              </a:ext>
            </a:extLst>
          </p:cNvPr>
          <p:cNvSpPr txBox="1"/>
          <p:nvPr/>
        </p:nvSpPr>
        <p:spPr>
          <a:xfrm>
            <a:off x="1008504" y="1797925"/>
            <a:ext cx="1248000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 err="1">
                <a:solidFill>
                  <a:srgbClr val="324DF3"/>
                </a:solidFill>
              </a:rPr>
              <a:t>모델별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7CDD39-B009-94AE-907A-05F7DCB2F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30" b="71901"/>
          <a:stretch/>
        </p:blipFill>
        <p:spPr>
          <a:xfrm>
            <a:off x="1202341" y="5082905"/>
            <a:ext cx="1813703" cy="2264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ED1C13-8B10-B894-23D7-0B1059496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23" r="73630" b="42111"/>
          <a:stretch/>
        </p:blipFill>
        <p:spPr>
          <a:xfrm>
            <a:off x="3220969" y="5082906"/>
            <a:ext cx="1815732" cy="2264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6435A-D574-693D-532A-2AA422817208}"/>
              </a:ext>
            </a:extLst>
          </p:cNvPr>
          <p:cNvSpPr txBox="1"/>
          <p:nvPr/>
        </p:nvSpPr>
        <p:spPr>
          <a:xfrm>
            <a:off x="1042918" y="3174444"/>
            <a:ext cx="1248000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 err="1">
                <a:solidFill>
                  <a:srgbClr val="324DF3"/>
                </a:solidFill>
              </a:rPr>
              <a:t>모델별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 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6C26D-1CAD-D4AA-A19A-2BCFB8C0A76D}"/>
              </a:ext>
            </a:extLst>
          </p:cNvPr>
          <p:cNvSpPr txBox="1"/>
          <p:nvPr/>
        </p:nvSpPr>
        <p:spPr>
          <a:xfrm>
            <a:off x="1069607" y="4684218"/>
            <a:ext cx="1248000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 err="1">
                <a:solidFill>
                  <a:srgbClr val="324DF3"/>
                </a:solidFill>
              </a:rPr>
              <a:t>모델별</a:t>
            </a:r>
            <a:r>
              <a:rPr kumimoji="1" lang="ko-KR" altLang="en-US" sz="1000" dirty="0">
                <a:solidFill>
                  <a:srgbClr val="324DF3"/>
                </a:solidFill>
              </a:rPr>
              <a:t> 평가 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4305996-C596-8C54-68A0-76D51A04CB7D}"/>
              </a:ext>
            </a:extLst>
          </p:cNvPr>
          <p:cNvSpPr/>
          <p:nvPr/>
        </p:nvSpPr>
        <p:spPr>
          <a:xfrm>
            <a:off x="1104478" y="5009724"/>
            <a:ext cx="4020587" cy="2475082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CEDFB6-6FD6-EEBE-462B-E4456B1CEAEC}"/>
              </a:ext>
            </a:extLst>
          </p:cNvPr>
          <p:cNvSpPr txBox="1"/>
          <p:nvPr/>
        </p:nvSpPr>
        <p:spPr>
          <a:xfrm>
            <a:off x="949511" y="7706524"/>
            <a:ext cx="5458663" cy="1221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kern="100" dirty="0" err="1">
                <a:solidFill>
                  <a:srgbClr val="324DF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CatBoost</a:t>
            </a:r>
            <a:r>
              <a:rPr lang="en-US" altLang="ko-KR" sz="1000" kern="100" dirty="0">
                <a:solidFill>
                  <a:srgbClr val="324DF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R" sz="1000" kern="100" dirty="0" err="1">
                <a:solidFill>
                  <a:srgbClr val="324DF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LightGBM</a:t>
            </a:r>
            <a:r>
              <a:rPr lang="ko-KR" altLang="ko-Kore-KR" sz="1000" kern="100" dirty="0">
                <a:solidFill>
                  <a:srgbClr val="324DF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모델로 학습 시 </a:t>
            </a:r>
            <a:r>
              <a:rPr lang="ko-KR" altLang="en-US" sz="1000" kern="100" dirty="0">
                <a:solidFill>
                  <a:srgbClr val="324DF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예측</a:t>
            </a:r>
            <a:r>
              <a:rPr lang="ko-KR" altLang="ko-Kore-KR" sz="1000" kern="100" dirty="0">
                <a:solidFill>
                  <a:srgbClr val="324DF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정확도</a:t>
            </a:r>
            <a:r>
              <a:rPr lang="ko-Kore-KR" altLang="en-US" sz="1000" kern="100" dirty="0">
                <a:solidFill>
                  <a:srgbClr val="324DF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000" kern="100" dirty="0">
                <a:solidFill>
                  <a:srgbClr val="324DF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100%</a:t>
            </a:r>
            <a:endParaRPr lang="ko-Kore-KR" altLang="ko-Kore-KR" sz="1000" kern="100" dirty="0">
              <a:solidFill>
                <a:srgbClr val="324DF3"/>
              </a:solidFill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설비에서 자동저장 되는 데이터 또는 설비 설정 값 이외의 데이터는 삭제 후 학습 시켜볼 필요 있음 </a:t>
            </a:r>
            <a:r>
              <a:rPr lang="en-US" altLang="ko-Kore-KR" sz="1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아래 </a:t>
            </a:r>
            <a:r>
              <a:rPr lang="en-US" altLang="ko-Kore-KR" sz="1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ko-Kore-KR" sz="1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</a:t>
            </a:r>
            <a:r>
              <a:rPr lang="en-US" altLang="ko-Kore-KR" sz="1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feature)</a:t>
            </a:r>
            <a:endParaRPr lang="ko-Kore-KR" altLang="ko-Kore-KR" sz="10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685800" lvl="1" indent="-2286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ore-KR" sz="10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machining_finalized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: 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공정 완료 여부 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 (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관리자가 별도로 기록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685800" lvl="1" indent="-2286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ore-KR" sz="10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tool_condition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: 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일정시간 사용한 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Tool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인지 새로운 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Tool 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인지 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– (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관리자가 별도로 기록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2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5933765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수동으로 기록하는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2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개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Feature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삭제 후 </a:t>
            </a:r>
            <a:r>
              <a:rPr kumimoji="1" lang="ko-KR" altLang="en-US" sz="1200" b="1" dirty="0" err="1">
                <a:solidFill>
                  <a:srgbClr val="324DF3"/>
                </a:solidFill>
              </a:rPr>
              <a:t>재학습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r>
              <a:rPr kumimoji="1" lang="en-US" altLang="ko-KR" sz="1000" b="1" dirty="0">
                <a:solidFill>
                  <a:srgbClr val="324DF3"/>
                </a:solidFill>
              </a:rPr>
              <a:t>(</a:t>
            </a:r>
            <a:r>
              <a:rPr kumimoji="1" lang="en-US" altLang="ko-KR" sz="1000" b="1" dirty="0" err="1">
                <a:solidFill>
                  <a:srgbClr val="324DF3"/>
                </a:solidFill>
              </a:rPr>
              <a:t>tool_condition</a:t>
            </a:r>
            <a:r>
              <a:rPr kumimoji="1" lang="en-US" altLang="ko-KR" sz="1000" b="1" dirty="0">
                <a:solidFill>
                  <a:srgbClr val="324DF3"/>
                </a:solidFill>
              </a:rPr>
              <a:t>, </a:t>
            </a:r>
            <a:r>
              <a:rPr kumimoji="1" lang="en-US" altLang="ko-KR" sz="1000" b="1" dirty="0" err="1">
                <a:solidFill>
                  <a:srgbClr val="324DF3"/>
                </a:solidFill>
              </a:rPr>
              <a:t>machining_finalized</a:t>
            </a:r>
            <a:r>
              <a:rPr kumimoji="1" lang="en-US" altLang="ko-KR" sz="1000" b="1" dirty="0">
                <a:solidFill>
                  <a:srgbClr val="324DF3"/>
                </a:solidFill>
              </a:rPr>
              <a:t>)</a:t>
            </a:r>
            <a:endParaRPr kumimoji="1" lang="en-US" altLang="ko-KR" sz="1200" b="1" dirty="0">
              <a:solidFill>
                <a:srgbClr val="324DF3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rgbClr val="FF0000"/>
                </a:solidFill>
              </a:rPr>
              <a:t>    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-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Best Model : </a:t>
            </a:r>
            <a:r>
              <a:rPr kumimoji="1" lang="en-US" altLang="ko-Kore-KR" sz="1200" b="1" dirty="0" err="1">
                <a:solidFill>
                  <a:srgbClr val="FF0000"/>
                </a:solidFill>
              </a:rPr>
              <a:t>CatBoost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100%)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64CBF-9E83-5704-B1D3-14AC4AB932BA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pic>
        <p:nvPicPr>
          <p:cNvPr id="3" name="그림 2" descr="텍스트, 도표, 스크린샷, 평행이(가) 표시된 사진&#10;&#10;자동 생성된 설명">
            <a:extLst>
              <a:ext uri="{FF2B5EF4-FFF2-40B4-BE49-F238E27FC236}">
                <a16:creationId xmlns:a16="http://schemas.microsoft.com/office/drawing/2014/main" id="{35325268-076E-01E1-8921-C57AE32A9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39"/>
          <a:stretch/>
        </p:blipFill>
        <p:spPr>
          <a:xfrm>
            <a:off x="796762" y="1895167"/>
            <a:ext cx="5731510" cy="2545878"/>
          </a:xfrm>
          <a:prstGeom prst="rect">
            <a:avLst/>
          </a:prstGeom>
        </p:spPr>
      </p:pic>
      <p:pic>
        <p:nvPicPr>
          <p:cNvPr id="11" name="그림 10" descr="텍스트, 도표, 스크린샷, 평행이(가) 표시된 사진&#10;&#10;자동 생성된 설명">
            <a:extLst>
              <a:ext uri="{FF2B5EF4-FFF2-40B4-BE49-F238E27FC236}">
                <a16:creationId xmlns:a16="http://schemas.microsoft.com/office/drawing/2014/main" id="{16CE181A-2B71-E710-29D0-A0EE7F23D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73245" b="71411"/>
          <a:stretch/>
        </p:blipFill>
        <p:spPr>
          <a:xfrm>
            <a:off x="1211715" y="5053931"/>
            <a:ext cx="1798953" cy="2273220"/>
          </a:xfrm>
          <a:prstGeom prst="rect">
            <a:avLst/>
          </a:prstGeom>
        </p:spPr>
      </p:pic>
      <p:pic>
        <p:nvPicPr>
          <p:cNvPr id="13" name="그림 12" descr="텍스트, 도표, 스크린샷, 평행이(가) 표시된 사진&#10;&#10;자동 생성된 설명">
            <a:extLst>
              <a:ext uri="{FF2B5EF4-FFF2-40B4-BE49-F238E27FC236}">
                <a16:creationId xmlns:a16="http://schemas.microsoft.com/office/drawing/2014/main" id="{6BCE1BA3-51B9-F5BD-913A-E98F04DFC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86" r="73245" b="40622"/>
          <a:stretch/>
        </p:blipFill>
        <p:spPr>
          <a:xfrm>
            <a:off x="3210123" y="5019922"/>
            <a:ext cx="1798953" cy="2353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C13F25-BF1F-D3D4-4B87-EB9BCD8D6E3F}"/>
              </a:ext>
            </a:extLst>
          </p:cNvPr>
          <p:cNvSpPr txBox="1"/>
          <p:nvPr/>
        </p:nvSpPr>
        <p:spPr>
          <a:xfrm>
            <a:off x="1008504" y="1797925"/>
            <a:ext cx="1248000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 err="1">
                <a:solidFill>
                  <a:srgbClr val="324DF3"/>
                </a:solidFill>
              </a:rPr>
              <a:t>모델별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90292-87D7-674A-93C9-111A16E5AC08}"/>
              </a:ext>
            </a:extLst>
          </p:cNvPr>
          <p:cNvSpPr txBox="1"/>
          <p:nvPr/>
        </p:nvSpPr>
        <p:spPr>
          <a:xfrm>
            <a:off x="1042918" y="3174444"/>
            <a:ext cx="1248000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 err="1">
                <a:solidFill>
                  <a:srgbClr val="324DF3"/>
                </a:solidFill>
              </a:rPr>
              <a:t>모델별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 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0B2A-8579-E31E-0BDA-DE043B6F553F}"/>
              </a:ext>
            </a:extLst>
          </p:cNvPr>
          <p:cNvSpPr txBox="1"/>
          <p:nvPr/>
        </p:nvSpPr>
        <p:spPr>
          <a:xfrm>
            <a:off x="1069607" y="4639971"/>
            <a:ext cx="1248000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 err="1">
                <a:solidFill>
                  <a:srgbClr val="324DF3"/>
                </a:solidFill>
              </a:rPr>
              <a:t>모델별</a:t>
            </a:r>
            <a:r>
              <a:rPr kumimoji="1" lang="ko-KR" altLang="en-US" sz="1000" dirty="0">
                <a:solidFill>
                  <a:srgbClr val="324DF3"/>
                </a:solidFill>
              </a:rPr>
              <a:t> 평가 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03511FA-E3AE-59FE-AF3A-E2CE52813A46}"/>
              </a:ext>
            </a:extLst>
          </p:cNvPr>
          <p:cNvSpPr/>
          <p:nvPr/>
        </p:nvSpPr>
        <p:spPr>
          <a:xfrm>
            <a:off x="1069607" y="4953000"/>
            <a:ext cx="4020587" cy="2475082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A0D843-F11C-DA1A-7711-8912D0C87521}"/>
              </a:ext>
            </a:extLst>
          </p:cNvPr>
          <p:cNvSpPr txBox="1"/>
          <p:nvPr/>
        </p:nvSpPr>
        <p:spPr>
          <a:xfrm>
            <a:off x="949511" y="7706524"/>
            <a:ext cx="5458663" cy="53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100" dirty="0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수동으로 기록되는 </a:t>
            </a:r>
            <a:r>
              <a:rPr lang="en-US" altLang="ko-KR" sz="1000" kern="100" dirty="0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Feature 2</a:t>
            </a:r>
            <a:r>
              <a:rPr lang="ko-KR" altLang="en-US" sz="1000" kern="100" dirty="0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제거 후에도 </a:t>
            </a:r>
            <a:r>
              <a:rPr lang="en-US" altLang="ko-KR" sz="1000" kern="100" dirty="0" err="1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CatBoost</a:t>
            </a:r>
            <a:r>
              <a:rPr lang="en-US" altLang="ko-KR" sz="1000" kern="100" dirty="0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dirty="0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모델은 예측 정확도 </a:t>
            </a:r>
            <a:r>
              <a:rPr lang="en-US" altLang="ko-KR" sz="1000" kern="100" dirty="0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100%</a:t>
            </a:r>
            <a:r>
              <a:rPr lang="ko-KR" altLang="en-US" sz="1000" kern="100" dirty="0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기록</a:t>
            </a:r>
            <a:endParaRPr lang="en-US" altLang="ko-KR" sz="1000" kern="100" dirty="0">
              <a:solidFill>
                <a:srgbClr val="324DF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100" dirty="0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설비에서 자동 저장 되는 데이터만으로 학습 가능하다</a:t>
            </a:r>
            <a:r>
              <a:rPr lang="en-US" altLang="ko-KR" sz="1000" kern="100" dirty="0">
                <a:solidFill>
                  <a:srgbClr val="324DF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4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5933765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Logistic Regression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-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성능 좋지 않음 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82.7%)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64CBF-9E83-5704-B1D3-14AC4AB932BA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CD1A284-CBA0-790F-0E9F-B9EB460F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16"/>
          <a:stretch/>
        </p:blipFill>
        <p:spPr>
          <a:xfrm>
            <a:off x="954076" y="1336014"/>
            <a:ext cx="5203375" cy="7720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4C180-143C-6FE0-B13D-5BEE9D9BB285}"/>
              </a:ext>
            </a:extLst>
          </p:cNvPr>
          <p:cNvSpPr txBox="1"/>
          <p:nvPr/>
        </p:nvSpPr>
        <p:spPr>
          <a:xfrm>
            <a:off x="3067665" y="6916656"/>
            <a:ext cx="3185882" cy="7597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로지스틱 회귀 모델의 성능이 좋지 못한 원인 추정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      </a:t>
            </a:r>
            <a:r>
              <a:rPr kumimoji="1" lang="en-US" altLang="ko-KR" sz="1000" dirty="0">
                <a:sym typeface="Wingdings" pitchFamily="2" charset="2"/>
              </a:rPr>
              <a:t></a:t>
            </a:r>
            <a:r>
              <a:rPr kumimoji="1" lang="ko-KR" altLang="en-US" sz="1000" dirty="0">
                <a:sym typeface="Wingdings" pitchFamily="2" charset="2"/>
              </a:rPr>
              <a:t> </a:t>
            </a:r>
            <a:r>
              <a:rPr kumimoji="1" lang="ko-KR" altLang="en-US" sz="1000" dirty="0"/>
              <a:t>학습 데이터가 비선형 데이터이고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클래스의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            빈도가 </a:t>
            </a:r>
            <a:r>
              <a:rPr kumimoji="1" lang="ko-KR" altLang="en-US" sz="1000" dirty="0" err="1"/>
              <a:t>불균형하다</a:t>
            </a:r>
            <a:r>
              <a:rPr kumimoji="1"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647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64CBF-9E83-5704-B1D3-14AC4AB932BA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pic>
        <p:nvPicPr>
          <p:cNvPr id="3" name="그림 2" descr="텍스트, 스크린샷, 메뉴, 편지이(가) 표시된 사진&#10;&#10;자동 생성된 설명">
            <a:extLst>
              <a:ext uri="{FF2B5EF4-FFF2-40B4-BE49-F238E27FC236}">
                <a16:creationId xmlns:a16="http://schemas.microsoft.com/office/drawing/2014/main" id="{0EAE8846-8F8B-DA06-2347-5E9A66172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74" r="8143" b="17796"/>
          <a:stretch/>
        </p:blipFill>
        <p:spPr>
          <a:xfrm>
            <a:off x="582909" y="1431135"/>
            <a:ext cx="5722025" cy="7330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978FA-6932-9A6D-7010-40BAAD8C0A45}"/>
              </a:ext>
            </a:extLst>
          </p:cNvPr>
          <p:cNvSpPr txBox="1"/>
          <p:nvPr/>
        </p:nvSpPr>
        <p:spPr>
          <a:xfrm>
            <a:off x="695635" y="928431"/>
            <a:ext cx="5933765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DNN (Deep Neural Network)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–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예측 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99.69%)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C07A9-7A4F-9A39-4E94-3F91FB5B1E04}"/>
              </a:ext>
            </a:extLst>
          </p:cNvPr>
          <p:cNvSpPr txBox="1"/>
          <p:nvPr/>
        </p:nvSpPr>
        <p:spPr>
          <a:xfrm>
            <a:off x="4151671" y="8801649"/>
            <a:ext cx="2342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출력 및 평가지표 계산 코드는 생략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7779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3AE9D10-B47A-EA6E-674A-25015AA0B438}"/>
              </a:ext>
            </a:extLst>
          </p:cNvPr>
          <p:cNvSpPr/>
          <p:nvPr/>
        </p:nvSpPr>
        <p:spPr>
          <a:xfrm>
            <a:off x="774290" y="4743674"/>
            <a:ext cx="5824615" cy="1606910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64CBF-9E83-5704-B1D3-14AC4AB932BA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978FA-6932-9A6D-7010-40BAAD8C0A45}"/>
              </a:ext>
            </a:extLst>
          </p:cNvPr>
          <p:cNvSpPr txBox="1"/>
          <p:nvPr/>
        </p:nvSpPr>
        <p:spPr>
          <a:xfrm>
            <a:off x="695635" y="928431"/>
            <a:ext cx="5933765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DNN (Deep Neural Network)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–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예측 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99.69%)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09D65D-A2F2-748D-E648-AEEE39E6D01D}"/>
              </a:ext>
            </a:extLst>
          </p:cNvPr>
          <p:cNvSpPr/>
          <p:nvPr/>
        </p:nvSpPr>
        <p:spPr>
          <a:xfrm>
            <a:off x="796531" y="1723875"/>
            <a:ext cx="5802374" cy="2159864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A3C00-2114-5D8B-7B70-F04D0624F7E0}"/>
              </a:ext>
            </a:extLst>
          </p:cNvPr>
          <p:cNvSpPr txBox="1"/>
          <p:nvPr/>
        </p:nvSpPr>
        <p:spPr>
          <a:xfrm>
            <a:off x="4881106" y="1857505"/>
            <a:ext cx="139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kumimoji="1"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ore-KR" dirty="0"/>
              <a:t>Training accuracy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Validation accuracy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Training loss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Validation loss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6B5F6-6115-8011-DDD3-2CC3781C6F8A}"/>
              </a:ext>
            </a:extLst>
          </p:cNvPr>
          <p:cNvSpPr txBox="1"/>
          <p:nvPr/>
        </p:nvSpPr>
        <p:spPr>
          <a:xfrm>
            <a:off x="4871696" y="2703462"/>
            <a:ext cx="1688485" cy="99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Drop</a:t>
            </a:r>
            <a:r>
              <a:rPr kumimoji="1" lang="ko-KR" altLang="en-US" sz="1000" dirty="0"/>
              <a:t>을 안 해서 초반 </a:t>
            </a:r>
            <a:r>
              <a:rPr kumimoji="1" lang="ko-KR" altLang="en-US" sz="1000" dirty="0" err="1"/>
              <a:t>과적합</a:t>
            </a:r>
            <a:r>
              <a:rPr kumimoji="1" lang="ko-KR" altLang="en-US" sz="1000" dirty="0"/>
              <a:t> 발생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epoch 300 </a:t>
            </a:r>
            <a:r>
              <a:rPr kumimoji="1" lang="ko-KR" altLang="en-US" sz="1000" dirty="0"/>
              <a:t>동안 잘 학습 되었음</a:t>
            </a:r>
            <a:endParaRPr kumimoji="1" lang="ko-Kore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86ADA-8D25-F224-E232-47224D9EC0A6}"/>
              </a:ext>
            </a:extLst>
          </p:cNvPr>
          <p:cNvSpPr txBox="1"/>
          <p:nvPr/>
        </p:nvSpPr>
        <p:spPr>
          <a:xfrm>
            <a:off x="774290" y="1395315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[Accuracy, Loss </a:t>
            </a:r>
            <a:r>
              <a:rPr kumimoji="1" lang="en-US" altLang="ko-Kore-KR" sz="1000" dirty="0" err="1">
                <a:solidFill>
                  <a:srgbClr val="324DF3"/>
                </a:solidFill>
              </a:rPr>
              <a:t>gragh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1DC11-2C77-11AC-D7B6-F9D350A88139}"/>
              </a:ext>
            </a:extLst>
          </p:cNvPr>
          <p:cNvSpPr txBox="1"/>
          <p:nvPr/>
        </p:nvSpPr>
        <p:spPr>
          <a:xfrm>
            <a:off x="796531" y="4380976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평가지표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15" name="그림 14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BD94AC83-18D2-4EC2-5F54-00C88F3EB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" t="38285" r="8957" b="1040"/>
          <a:stretch/>
        </p:blipFill>
        <p:spPr>
          <a:xfrm>
            <a:off x="884902" y="1772754"/>
            <a:ext cx="3995097" cy="2088864"/>
          </a:xfrm>
          <a:prstGeom prst="rect">
            <a:avLst/>
          </a:prstGeom>
        </p:spPr>
      </p:pic>
      <p:pic>
        <p:nvPicPr>
          <p:cNvPr id="16" name="그림 15" descr="텍스트, 라인, 그래프, 번호이(가) 표시된 사진&#10;&#10;자동 생성된 설명">
            <a:extLst>
              <a:ext uri="{FF2B5EF4-FFF2-40B4-BE49-F238E27FC236}">
                <a16:creationId xmlns:a16="http://schemas.microsoft.com/office/drawing/2014/main" id="{2789017F-5099-FD26-74A2-688B723DE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18" y="4770204"/>
            <a:ext cx="4201984" cy="15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8C7745-685F-DF33-1E01-62C8106CB575}"/>
              </a:ext>
            </a:extLst>
          </p:cNvPr>
          <p:cNvSpPr txBox="1"/>
          <p:nvPr/>
        </p:nvSpPr>
        <p:spPr>
          <a:xfrm>
            <a:off x="792751" y="4799129"/>
            <a:ext cx="1716531" cy="145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>
              <a:lnSpc>
                <a:spcPct val="150000"/>
              </a:lnSpc>
            </a:pPr>
            <a:r>
              <a:rPr lang="en-US" altLang="ko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[</a:t>
            </a:r>
            <a:r>
              <a:rPr lang="en-US" altLang="ko-KR" sz="10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DNN Metrics]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0" dirty="0">
                <a:solidFill>
                  <a:srgbClr val="FF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Courier New" panose="02070309020205020404" pitchFamily="49" charset="0"/>
              </a:rPr>
              <a:t>Accuracy: 	99.69%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0" dirty="0">
                <a:solidFill>
                  <a:srgbClr val="21212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Courier New" panose="02070309020205020404" pitchFamily="49" charset="0"/>
              </a:rPr>
              <a:t>Precision: 	99.75%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0" dirty="0">
                <a:solidFill>
                  <a:srgbClr val="21212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Courier New" panose="02070309020205020404" pitchFamily="49" charset="0"/>
              </a:rPr>
              <a:t>Recall: 	99.81%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0" dirty="0">
                <a:solidFill>
                  <a:srgbClr val="21212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Courier New" panose="02070309020205020404" pitchFamily="49" charset="0"/>
              </a:rPr>
              <a:t>F1 Score: 	99.78%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0" dirty="0">
                <a:solidFill>
                  <a:srgbClr val="21212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Courier New" panose="02070309020205020404" pitchFamily="49" charset="0"/>
              </a:rPr>
              <a:t>AUC: 	99.99%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0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64CBF-9E83-5704-B1D3-14AC4AB932BA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978FA-6932-9A6D-7010-40BAAD8C0A45}"/>
              </a:ext>
            </a:extLst>
          </p:cNvPr>
          <p:cNvSpPr txBox="1"/>
          <p:nvPr/>
        </p:nvSpPr>
        <p:spPr>
          <a:xfrm>
            <a:off x="695635" y="766199"/>
            <a:ext cx="5933765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CNN (Convolutional Neural Network)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–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예측 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99.74%)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" name="그림 2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1DE979C7-0999-7633-6584-28542B789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56"/>
          <a:stretch/>
        </p:blipFill>
        <p:spPr>
          <a:xfrm>
            <a:off x="892625" y="1120142"/>
            <a:ext cx="5269740" cy="8267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713FE-BB0D-AFAE-FAF1-E80A9BC8D86E}"/>
              </a:ext>
            </a:extLst>
          </p:cNvPr>
          <p:cNvSpPr txBox="1"/>
          <p:nvPr/>
        </p:nvSpPr>
        <p:spPr>
          <a:xfrm>
            <a:off x="3939281" y="9438825"/>
            <a:ext cx="2342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출력 및 평가지표 계산 코드는 생략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0850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64CBF-9E83-5704-B1D3-14AC4AB932BA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모델 구축 및 예측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978FA-6932-9A6D-7010-40BAAD8C0A45}"/>
              </a:ext>
            </a:extLst>
          </p:cNvPr>
          <p:cNvSpPr txBox="1"/>
          <p:nvPr/>
        </p:nvSpPr>
        <p:spPr>
          <a:xfrm>
            <a:off x="695635" y="928431"/>
            <a:ext cx="5933765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CNN (Convolutional Neural Network)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모델 학습 결과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–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예측 정확도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: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99.74%)</a:t>
            </a:r>
            <a:r>
              <a:rPr kumimoji="1" lang="en-US" altLang="ko-Kore-KR" sz="1200" b="1" dirty="0">
                <a:solidFill>
                  <a:srgbClr val="FF0000"/>
                </a:solidFill>
              </a:rPr>
              <a:t> 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6C9095D-9AEA-05D2-7AD4-01F890F5F4FA}"/>
              </a:ext>
            </a:extLst>
          </p:cNvPr>
          <p:cNvSpPr/>
          <p:nvPr/>
        </p:nvSpPr>
        <p:spPr>
          <a:xfrm>
            <a:off x="774290" y="4743674"/>
            <a:ext cx="5824615" cy="1606910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544E2BD-8734-93BF-0AFF-0A6703753EF7}"/>
              </a:ext>
            </a:extLst>
          </p:cNvPr>
          <p:cNvSpPr/>
          <p:nvPr/>
        </p:nvSpPr>
        <p:spPr>
          <a:xfrm>
            <a:off x="796531" y="1723875"/>
            <a:ext cx="5802374" cy="2159864"/>
          </a:xfrm>
          <a:prstGeom prst="roundRect">
            <a:avLst>
              <a:gd name="adj" fmla="val 6033"/>
            </a:avLst>
          </a:prstGeom>
          <a:solidFill>
            <a:srgbClr val="FFFF00">
              <a:alpha val="3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70F7E-96A4-76FB-CDCE-C19782ABA732}"/>
              </a:ext>
            </a:extLst>
          </p:cNvPr>
          <p:cNvSpPr txBox="1"/>
          <p:nvPr/>
        </p:nvSpPr>
        <p:spPr>
          <a:xfrm>
            <a:off x="4881106" y="1857505"/>
            <a:ext cx="139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kumimoji="1"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ore-KR" dirty="0"/>
              <a:t>Training accuracy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Validation accuracy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Training loss</a:t>
            </a:r>
          </a:p>
          <a:p>
            <a:pPr>
              <a:lnSpc>
                <a:spcPct val="100000"/>
              </a:lnSpc>
            </a:pPr>
            <a:r>
              <a:rPr lang="en-US" altLang="ko-Kore-KR" dirty="0"/>
              <a:t>Validation loss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BBC6E-8D17-E858-3E1F-12F0ED32FFAC}"/>
              </a:ext>
            </a:extLst>
          </p:cNvPr>
          <p:cNvSpPr txBox="1"/>
          <p:nvPr/>
        </p:nvSpPr>
        <p:spPr>
          <a:xfrm>
            <a:off x="4871696" y="2703462"/>
            <a:ext cx="1688485" cy="99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Drop</a:t>
            </a:r>
            <a:r>
              <a:rPr kumimoji="1" lang="ko-KR" altLang="en-US" sz="1000" dirty="0"/>
              <a:t>을 안 해서 초반 </a:t>
            </a:r>
            <a:r>
              <a:rPr kumimoji="1" lang="ko-KR" altLang="en-US" sz="1000" dirty="0" err="1"/>
              <a:t>과적합</a:t>
            </a:r>
            <a:r>
              <a:rPr kumimoji="1" lang="ko-KR" altLang="en-US" sz="1000" dirty="0"/>
              <a:t> 발생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epoch 200 </a:t>
            </a:r>
            <a:r>
              <a:rPr kumimoji="1" lang="ko-KR" altLang="en-US" sz="1000" dirty="0"/>
              <a:t>동안 잘 학습 되었음</a:t>
            </a:r>
            <a:endParaRPr kumimoji="1" lang="ko-Kore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AAC79-217E-0642-C283-E97193F6C30A}"/>
              </a:ext>
            </a:extLst>
          </p:cNvPr>
          <p:cNvSpPr txBox="1"/>
          <p:nvPr/>
        </p:nvSpPr>
        <p:spPr>
          <a:xfrm>
            <a:off x="774290" y="1395315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[Accuracy, Loss </a:t>
            </a:r>
            <a:r>
              <a:rPr kumimoji="1" lang="en-US" altLang="ko-Kore-KR" sz="1000" dirty="0" err="1">
                <a:solidFill>
                  <a:srgbClr val="324DF3"/>
                </a:solidFill>
              </a:rPr>
              <a:t>gragh</a:t>
            </a:r>
            <a:r>
              <a:rPr kumimoji="1" lang="en-US" altLang="ko-KR" sz="1000" dirty="0">
                <a:solidFill>
                  <a:srgbClr val="324DF3"/>
                </a:solidFill>
              </a:rPr>
              <a:t>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E0239-DBA5-F09D-9687-9652E3C0B0D8}"/>
              </a:ext>
            </a:extLst>
          </p:cNvPr>
          <p:cNvSpPr txBox="1"/>
          <p:nvPr/>
        </p:nvSpPr>
        <p:spPr>
          <a:xfrm>
            <a:off x="796531" y="4380976"/>
            <a:ext cx="2106588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rgbClr val="324DF3"/>
                </a:solidFill>
              </a:rPr>
              <a:t>[</a:t>
            </a:r>
            <a:r>
              <a:rPr kumimoji="1" lang="ko-KR" altLang="en-US" sz="1000" dirty="0">
                <a:solidFill>
                  <a:srgbClr val="324DF3"/>
                </a:solidFill>
              </a:rPr>
              <a:t>평가지표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혼동행렬</a:t>
            </a:r>
            <a:r>
              <a:rPr kumimoji="1" lang="en-US" altLang="ko-KR" sz="1000" dirty="0">
                <a:solidFill>
                  <a:srgbClr val="324DF3"/>
                </a:solidFill>
              </a:rPr>
              <a:t>,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ROC</a:t>
            </a:r>
            <a:r>
              <a:rPr kumimoji="1" lang="ko-KR" altLang="en-US" sz="1000" dirty="0">
                <a:solidFill>
                  <a:srgbClr val="324DF3"/>
                </a:solidFill>
              </a:rPr>
              <a:t> </a:t>
            </a:r>
            <a:r>
              <a:rPr kumimoji="1" lang="en-US" altLang="ko-KR" sz="1000" dirty="0">
                <a:solidFill>
                  <a:srgbClr val="324DF3"/>
                </a:solidFill>
              </a:rPr>
              <a:t>Curve]</a:t>
            </a:r>
            <a:endParaRPr kumimoji="1" lang="ko-Kore-KR" altLang="en-US" sz="1000" dirty="0">
              <a:solidFill>
                <a:srgbClr val="324DF3"/>
              </a:solidFill>
            </a:endParaRPr>
          </a:p>
        </p:txBody>
      </p:sp>
      <p:pic>
        <p:nvPicPr>
          <p:cNvPr id="15" name="그림 1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D40C87D-B036-0307-6104-F6BA3106B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" t="37208" r="7928" b="-188"/>
          <a:stretch/>
        </p:blipFill>
        <p:spPr>
          <a:xfrm>
            <a:off x="864569" y="1757489"/>
            <a:ext cx="3929680" cy="2125726"/>
          </a:xfrm>
          <a:prstGeom prst="rect">
            <a:avLst/>
          </a:prstGeom>
        </p:spPr>
      </p:pic>
      <p:pic>
        <p:nvPicPr>
          <p:cNvPr id="16" name="그림 15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51EE044E-1C67-F1D8-B120-035E1415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572" y="4773489"/>
            <a:ext cx="4242610" cy="1554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4A809F-8E47-B977-28EC-590EA64DC0AD}"/>
              </a:ext>
            </a:extLst>
          </p:cNvPr>
          <p:cNvSpPr txBox="1"/>
          <p:nvPr/>
        </p:nvSpPr>
        <p:spPr>
          <a:xfrm>
            <a:off x="758817" y="4788237"/>
            <a:ext cx="1559084" cy="145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>
              <a:lnSpc>
                <a:spcPct val="150000"/>
              </a:lnSpc>
            </a:pP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[CNN Metrics</a:t>
            </a:r>
            <a:r>
              <a:rPr lang="en-US" altLang="ko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]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100" dirty="0">
                <a:solidFill>
                  <a:srgbClr val="FF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Accuracy: 	99.74%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Precision: 	99.87%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Recall: 	99.76%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F1 Score: 	99.82%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AUC: 	99.99%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7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013025-DF1F-C678-6F97-1DDA9927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3A71C-382D-C01B-2315-3376835F8604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완료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60CBD-0DEB-1859-BB18-175E4B0F6789}"/>
              </a:ext>
            </a:extLst>
          </p:cNvPr>
          <p:cNvSpPr txBox="1"/>
          <p:nvPr/>
        </p:nvSpPr>
        <p:spPr>
          <a:xfrm>
            <a:off x="695635" y="9212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학습 결과 요약은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2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페이지 참조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AFC2B1-05B2-E51C-4999-BFA9B944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8808"/>
            <a:ext cx="6858000" cy="48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5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E7F41-FEB5-5171-3364-921F4EBB9D7A}"/>
              </a:ext>
            </a:extLst>
          </p:cNvPr>
          <p:cNvSpPr txBox="1"/>
          <p:nvPr/>
        </p:nvSpPr>
        <p:spPr>
          <a:xfrm>
            <a:off x="479323" y="464572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분석 배경</a:t>
            </a:r>
            <a:endParaRPr kumimoji="1" lang="ko-Kore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BC54D-05B7-EEC6-8951-7803FC6A8396}"/>
              </a:ext>
            </a:extLst>
          </p:cNvPr>
          <p:cNvSpPr txBox="1"/>
          <p:nvPr/>
        </p:nvSpPr>
        <p:spPr>
          <a:xfrm>
            <a:off x="685800" y="967006"/>
            <a:ext cx="5869858" cy="108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발생 장소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자동차 </a:t>
            </a:r>
            <a:r>
              <a:rPr kumimoji="1" lang="ko-KR" altLang="en-US" sz="1200" dirty="0" err="1"/>
              <a:t>부품사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CNC </a:t>
            </a:r>
            <a:r>
              <a:rPr kumimoji="1" lang="ko-KR" altLang="en-US" sz="1200" dirty="0"/>
              <a:t>가공 공정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CNC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가공이란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: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</a:t>
            </a:r>
            <a:endParaRPr kumimoji="1" lang="en-US" altLang="ko-KR" sz="1200" b="1" dirty="0">
              <a:solidFill>
                <a:srgbClr val="324DF3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/>
              <a:t>	1)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CNC </a:t>
            </a:r>
            <a:r>
              <a:rPr kumimoji="1" lang="ko-KR" altLang="en-US" sz="1000" dirty="0"/>
              <a:t>시스템을 사용하여 회전하는 작업물을 절삭하는 공정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kumimoji="1" lang="en-US" altLang="ko-KR" sz="10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2)</a:t>
            </a:r>
            <a:r>
              <a:rPr kumimoji="1" lang="ko-KR" altLang="en-US" sz="1000" kern="100" dirty="0"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정밀하고 복잡한 형상을 가진 부품을 가공할 수 있어 다양한 산업 분야에 사용 됨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32410-469A-D289-67A4-12D4001D626C}"/>
              </a:ext>
            </a:extLst>
          </p:cNvPr>
          <p:cNvSpPr txBox="1"/>
          <p:nvPr/>
        </p:nvSpPr>
        <p:spPr>
          <a:xfrm>
            <a:off x="774291" y="3703855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CNC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가공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Flow chart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97B0A-4659-9C4C-E9EE-365521F0F081}"/>
              </a:ext>
            </a:extLst>
          </p:cNvPr>
          <p:cNvSpPr txBox="1"/>
          <p:nvPr/>
        </p:nvSpPr>
        <p:spPr>
          <a:xfrm>
            <a:off x="481783" y="6666018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분석 목적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80A4B-4AB2-9E60-6D1C-34BE1A9F8C1A}"/>
              </a:ext>
            </a:extLst>
          </p:cNvPr>
          <p:cNvSpPr txBox="1"/>
          <p:nvPr/>
        </p:nvSpPr>
        <p:spPr>
          <a:xfrm>
            <a:off x="688261" y="7052205"/>
            <a:ext cx="5698252" cy="616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R" sz="1200" dirty="0">
                <a:solidFill>
                  <a:srgbClr val="FF0000"/>
                </a:solidFill>
              </a:rPr>
              <a:t>CNC </a:t>
            </a:r>
            <a:r>
              <a:rPr kumimoji="1" lang="ko-KR" altLang="en-US" sz="1200" dirty="0">
                <a:solidFill>
                  <a:srgbClr val="FF0000"/>
                </a:solidFill>
              </a:rPr>
              <a:t>가공 공정 데이터를 학습하여 공정이 완료 되기 전에 미리 제품의 판정 결과를 예측 할 수 있는 모델 개발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741375-46F7-78DE-FC8C-C35FA84169B9}"/>
              </a:ext>
            </a:extLst>
          </p:cNvPr>
          <p:cNvSpPr txBox="1"/>
          <p:nvPr/>
        </p:nvSpPr>
        <p:spPr>
          <a:xfrm>
            <a:off x="481783" y="8047629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분석 효과</a:t>
            </a:r>
            <a:endParaRPr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5F9BE3-ECDE-B369-D653-371FCC3600BF}"/>
              </a:ext>
            </a:extLst>
          </p:cNvPr>
          <p:cNvSpPr txBox="1"/>
          <p:nvPr/>
        </p:nvSpPr>
        <p:spPr>
          <a:xfrm>
            <a:off x="688261" y="8433816"/>
            <a:ext cx="5447068" cy="616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/>
              <a:t>가공 결과를 미리 예측하여 문제 발생 시 즉시 조치 할 수 있음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200" dirty="0"/>
              <a:t>불량 수량을 줄여 손실을 줄이고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생산성을 향상 시킬 수 있음</a:t>
            </a:r>
            <a:endParaRPr kumimoji="1" lang="en-US" altLang="ko-KR" sz="1200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D6D7D869-41A9-B2DA-FB57-F6428530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1</a:t>
            </a:fld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A7CC4-BBCB-6954-5E7E-596B1A39B4D6}"/>
              </a:ext>
            </a:extLst>
          </p:cNvPr>
          <p:cNvSpPr txBox="1"/>
          <p:nvPr/>
        </p:nvSpPr>
        <p:spPr>
          <a:xfrm>
            <a:off x="774291" y="4790771"/>
            <a:ext cx="5571205" cy="135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문제 발생 내용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	</a:t>
            </a:r>
            <a:r>
              <a:rPr kumimoji="1" lang="en-US" altLang="ko-KR" sz="1000" dirty="0"/>
              <a:t>1)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CNC </a:t>
            </a:r>
            <a:r>
              <a:rPr kumimoji="1" lang="ko-KR" altLang="en-US" sz="1000" dirty="0"/>
              <a:t>절삭 공구가 마모되거나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마모 한계치에 도달하게 되면 가공 정밀도가 떨어짐</a:t>
            </a:r>
            <a:endParaRPr kumimoji="1" lang="en-US" altLang="ko-KR" sz="1000" dirty="0"/>
          </a:p>
          <a:p>
            <a:pPr lvl="1" algn="just" latinLnBrk="1">
              <a:lnSpc>
                <a:spcPct val="150000"/>
              </a:lnSpc>
            </a:pPr>
            <a:r>
              <a:rPr lang="en-US" altLang="ko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2)</a:t>
            </a:r>
            <a:r>
              <a:rPr lang="ko-KR" alt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설비 셋팅 조건도 가공 정밀도에 영향을 미침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50000"/>
              </a:lnSpc>
            </a:pPr>
            <a:r>
              <a:rPr lang="en-US" altLang="ko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3)</a:t>
            </a:r>
            <a:r>
              <a:rPr lang="ko-KR" alt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이러한 문제점을 가공이 완료 된 이후 외관검사를 통해서만 알 수 있음</a:t>
            </a:r>
            <a:endParaRPr lang="en-US" altLang="ko-KR" sz="10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50000"/>
              </a:lnSpc>
            </a:pPr>
            <a:r>
              <a:rPr lang="en-US" altLang="ko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4)</a:t>
            </a:r>
            <a:r>
              <a:rPr lang="ko-KR" alt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문제 파악이 늦어져서 이미 생산 된 제품에 대한 손실이 발생함</a:t>
            </a:r>
            <a:endParaRPr lang="ko-Kore-KR" altLang="ko-Kore-KR" sz="10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86FCBC5-7110-466D-34F0-5C1C7331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38" y="2058181"/>
            <a:ext cx="2199183" cy="14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1E9783A-550D-EECD-9E2F-15C9E13A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322" y="2058181"/>
            <a:ext cx="1830218" cy="14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6D94C5AF-BADA-662E-9F3A-2A39561360A2}"/>
              </a:ext>
            </a:extLst>
          </p:cNvPr>
          <p:cNvSpPr/>
          <p:nvPr/>
        </p:nvSpPr>
        <p:spPr>
          <a:xfrm rot="5400000">
            <a:off x="2957051" y="2692201"/>
            <a:ext cx="862781" cy="199104"/>
          </a:xfrm>
          <a:prstGeom prst="triangl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C10B45E-81E0-7C8D-CA40-B2DB48EA97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718204"/>
              </p:ext>
            </p:extLst>
          </p:nvPr>
        </p:nvGraphicFramePr>
        <p:xfrm>
          <a:off x="899653" y="3831450"/>
          <a:ext cx="5656005" cy="962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9933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587E8-C178-0390-5B39-54EE5F44BDDA}"/>
              </a:ext>
            </a:extLst>
          </p:cNvPr>
          <p:cNvSpPr txBox="1"/>
          <p:nvPr/>
        </p:nvSpPr>
        <p:spPr>
          <a:xfrm>
            <a:off x="695635" y="1144431"/>
            <a:ext cx="11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결과 요약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9C926-2E24-3957-2D9A-8EFA52BAEB84}"/>
              </a:ext>
            </a:extLst>
          </p:cNvPr>
          <p:cNvSpPr txBox="1"/>
          <p:nvPr/>
        </p:nvSpPr>
        <p:spPr>
          <a:xfrm>
            <a:off x="753235" y="1452371"/>
            <a:ext cx="5179566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베스트 모델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b="1" dirty="0" err="1">
                <a:solidFill>
                  <a:srgbClr val="FF0000"/>
                </a:solidFill>
              </a:rPr>
              <a:t>CatBoost</a:t>
            </a:r>
            <a:r>
              <a:rPr kumimoji="1" lang="en-US" altLang="ko-KR" sz="1000" b="1" dirty="0">
                <a:solidFill>
                  <a:srgbClr val="FF0000"/>
                </a:solidFill>
              </a:rPr>
              <a:t> Classifier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베스트 모델 정확도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b="1" dirty="0">
                <a:solidFill>
                  <a:srgbClr val="FF0000"/>
                </a:solidFill>
              </a:rPr>
              <a:t>100%</a:t>
            </a:r>
            <a:endParaRPr kumimoji="1" lang="ko-Kore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50B41-FC70-0C83-220D-81249DE277FB}"/>
              </a:ext>
            </a:extLst>
          </p:cNvPr>
          <p:cNvSpPr txBox="1"/>
          <p:nvPr/>
        </p:nvSpPr>
        <p:spPr>
          <a:xfrm>
            <a:off x="695635" y="2494676"/>
            <a:ext cx="32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1200" b="1">
                <a:solidFill>
                  <a:srgbClr val="324DF3"/>
                </a:solidFill>
              </a:defRPr>
            </a:lvl1pPr>
          </a:lstStyle>
          <a:p>
            <a:pPr marL="171450" indent="-171450">
              <a:buFont typeface="Wingdings" pitchFamily="2" charset="2"/>
              <a:buChar char="q"/>
            </a:pPr>
            <a:r>
              <a:rPr lang="ko-KR" altLang="en-US" dirty="0"/>
              <a:t>학습 </a:t>
            </a:r>
            <a:r>
              <a:rPr lang="ko-KR" altLang="en-US" dirty="0" err="1"/>
              <a:t>모델별</a:t>
            </a:r>
            <a:r>
              <a:rPr lang="ko-KR" altLang="en-US" dirty="0"/>
              <a:t> 평가 결과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12501-82F9-9824-3994-CFCD3E7C8447}"/>
              </a:ext>
            </a:extLst>
          </p:cNvPr>
          <p:cNvSpPr txBox="1"/>
          <p:nvPr/>
        </p:nvSpPr>
        <p:spPr>
          <a:xfrm>
            <a:off x="710035" y="6421026"/>
            <a:ext cx="32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실제 공정에 적용 방법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340D1-5676-28AD-77B2-4969AFEF70D7}"/>
              </a:ext>
            </a:extLst>
          </p:cNvPr>
          <p:cNvSpPr txBox="1"/>
          <p:nvPr/>
        </p:nvSpPr>
        <p:spPr>
          <a:xfrm>
            <a:off x="774835" y="6749895"/>
            <a:ext cx="5179566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자동 검사 설비를 초기에 </a:t>
            </a:r>
            <a:r>
              <a:rPr kumimoji="1" lang="en-US" altLang="ko-KR" sz="1000" dirty="0"/>
              <a:t>100%</a:t>
            </a:r>
            <a:r>
              <a:rPr kumimoji="1" lang="ko-KR" altLang="en-US" sz="1000" dirty="0"/>
              <a:t> 신뢰할 수 없기 때문에 기존 검사자와 검사를 병행하며 모델을 개선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점차 검사자의 검사 비율을 줄여가는 방식으로 공정에 적용 가능</a:t>
            </a:r>
            <a:endParaRPr kumimoji="1" lang="en-US" altLang="ko-KR" sz="1000" dirty="0"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D052B14-BFCB-387E-6AE0-7B6F6E49F0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339684"/>
              </p:ext>
            </p:extLst>
          </p:nvPr>
        </p:nvGraphicFramePr>
        <p:xfrm>
          <a:off x="529723" y="7776755"/>
          <a:ext cx="6141600" cy="962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C99F03A-CCD9-6E96-A8EE-A8FD16FC3943}"/>
              </a:ext>
            </a:extLst>
          </p:cNvPr>
          <p:cNvSpPr txBox="1"/>
          <p:nvPr/>
        </p:nvSpPr>
        <p:spPr>
          <a:xfrm>
            <a:off x="479323" y="464572"/>
            <a:ext cx="240398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학습 결과 및 적용 방안 </a:t>
            </a:r>
            <a:endParaRPr kumimoji="1" lang="ko-Kore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8904B2-F7E8-16E7-AC4A-DA5245FB148A}"/>
              </a:ext>
            </a:extLst>
          </p:cNvPr>
          <p:cNvSpPr txBox="1"/>
          <p:nvPr/>
        </p:nvSpPr>
        <p:spPr>
          <a:xfrm>
            <a:off x="498290" y="7556434"/>
            <a:ext cx="165025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실제 공정 적용 예시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20E472-07E6-5EBF-5A97-0CBEC31FAE88}"/>
              </a:ext>
            </a:extLst>
          </p:cNvPr>
          <p:cNvSpPr txBox="1"/>
          <p:nvPr/>
        </p:nvSpPr>
        <p:spPr>
          <a:xfrm>
            <a:off x="728851" y="4713629"/>
            <a:ext cx="5568365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트리 기반 </a:t>
            </a:r>
            <a:r>
              <a:rPr kumimoji="1" lang="ko-KR" altLang="en-US" sz="1000" dirty="0" err="1"/>
              <a:t>머신러닝</a:t>
            </a:r>
            <a:r>
              <a:rPr kumimoji="1" lang="ko-KR" altLang="en-US" sz="1000" dirty="0"/>
              <a:t> 알고리즘이 </a:t>
            </a:r>
            <a:r>
              <a:rPr kumimoji="1" lang="en-US" altLang="ko-KR" sz="1000" dirty="0"/>
              <a:t>DNN,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CNN</a:t>
            </a:r>
            <a:r>
              <a:rPr kumimoji="1" lang="ko-KR" altLang="en-US" sz="1000" dirty="0"/>
              <a:t> 등 딥러닝 모델보다 정확도가 높게 나타남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      </a:t>
            </a:r>
            <a:r>
              <a:rPr kumimoji="1" lang="en-US" altLang="ko-KR" sz="1000" dirty="0">
                <a:sym typeface="Wingdings" pitchFamily="2" charset="2"/>
              </a:rPr>
              <a:t></a:t>
            </a:r>
            <a:r>
              <a:rPr kumimoji="1" lang="ko-KR" altLang="en-US" sz="1000" dirty="0">
                <a:sym typeface="Wingdings" pitchFamily="2" charset="2"/>
              </a:rPr>
              <a:t> </a:t>
            </a:r>
            <a:r>
              <a:rPr kumimoji="1" lang="en-US" altLang="ko-KR" sz="1000" dirty="0"/>
              <a:t>Feature</a:t>
            </a:r>
            <a:r>
              <a:rPr kumimoji="1" lang="ko-KR" altLang="en-US" sz="1000" dirty="0"/>
              <a:t>와 </a:t>
            </a:r>
            <a:r>
              <a:rPr kumimoji="1" lang="en-US" altLang="ko-KR" sz="1000" dirty="0"/>
              <a:t>Label </a:t>
            </a:r>
            <a:r>
              <a:rPr kumimoji="1" lang="ko-KR" altLang="en-US" sz="1000" dirty="0"/>
              <a:t>간의 연관성이 복잡하지 않은 경우</a:t>
            </a:r>
            <a:endParaRPr kumimoji="1" lang="en-US" altLang="ko-KR" sz="1000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047078B5-1B56-9C66-117A-2EBA8193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B91F4CC-3532-7912-CED7-36E8A1498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35" y="2823545"/>
            <a:ext cx="5731510" cy="1827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650A0-2E40-EC96-FA0E-F01D537DAF77}"/>
              </a:ext>
            </a:extLst>
          </p:cNvPr>
          <p:cNvSpPr txBox="1"/>
          <p:nvPr/>
        </p:nvSpPr>
        <p:spPr>
          <a:xfrm>
            <a:off x="728852" y="5248331"/>
            <a:ext cx="5568364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rgbClr val="FF0000"/>
                </a:solidFill>
              </a:rPr>
              <a:t>예측 정확도가 </a:t>
            </a:r>
            <a:r>
              <a:rPr kumimoji="1" lang="en-US" altLang="ko-KR" sz="1000" dirty="0">
                <a:solidFill>
                  <a:srgbClr val="FF0000"/>
                </a:solidFill>
              </a:rPr>
              <a:t>100%</a:t>
            </a:r>
            <a:r>
              <a:rPr kumimoji="1" lang="ko-KR" altLang="en-US" sz="10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1000" dirty="0">
                <a:solidFill>
                  <a:srgbClr val="FF0000"/>
                </a:solidFill>
              </a:rPr>
              <a:t> 달성 했기 때문에 검사의 신뢰도만 확보 된다면 자동검사를 도입하여 외관검사를 점차 줄여 나갈 수 있음</a:t>
            </a:r>
            <a:endParaRPr kumimoji="1" lang="en-US" altLang="ko-KR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0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71D46-A7B9-E2FF-A953-67B9CF253466}"/>
              </a:ext>
            </a:extLst>
          </p:cNvPr>
          <p:cNvSpPr txBox="1"/>
          <p:nvPr/>
        </p:nvSpPr>
        <p:spPr>
          <a:xfrm>
            <a:off x="444912" y="2339575"/>
            <a:ext cx="3271682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 데이터셋 형태 및 개수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1357D-6DB6-D1A0-CC6E-4CCEA770B2C4}"/>
              </a:ext>
            </a:extLst>
          </p:cNvPr>
          <p:cNvSpPr txBox="1"/>
          <p:nvPr/>
        </p:nvSpPr>
        <p:spPr>
          <a:xfrm>
            <a:off x="582565" y="2728290"/>
            <a:ext cx="6120578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형태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CSV </a:t>
            </a:r>
            <a:r>
              <a:rPr kumimoji="1" lang="ko-KR" altLang="en-US" sz="1200" dirty="0"/>
              <a:t>파일 </a:t>
            </a:r>
            <a:r>
              <a:rPr kumimoji="1" lang="en-US" altLang="ko-KR" sz="1200" dirty="0"/>
              <a:t>26</a:t>
            </a:r>
            <a:r>
              <a:rPr kumimoji="1" lang="ko-KR" altLang="en-US" sz="1200" dirty="0"/>
              <a:t>개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정형 데이터</a:t>
            </a:r>
            <a:r>
              <a:rPr kumimoji="1"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/>
              <a:t>			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25</a:t>
            </a:r>
            <a:r>
              <a:rPr kumimoji="1" lang="ko-KR" altLang="en-US" sz="1200" dirty="0"/>
              <a:t>개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설비에서 자동 저장 된 </a:t>
            </a:r>
            <a:r>
              <a:rPr kumimoji="1" lang="en-US" altLang="ko-KR" sz="1200" dirty="0"/>
              <a:t>CSV </a:t>
            </a:r>
            <a:r>
              <a:rPr kumimoji="1" lang="ko-KR" altLang="en-US" sz="1200" dirty="0"/>
              <a:t>데이터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200" dirty="0"/>
              <a:t>			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개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결과 요약 </a:t>
            </a:r>
            <a:r>
              <a:rPr kumimoji="1" lang="en-US" altLang="ko-KR" sz="1200" dirty="0"/>
              <a:t>CSV </a:t>
            </a:r>
            <a:r>
              <a:rPr kumimoji="1" lang="ko-KR" altLang="en-US" sz="1200" dirty="0"/>
              <a:t>데이터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수집 장소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</a:t>
            </a:r>
            <a:r>
              <a:rPr kumimoji="1" lang="ko-KR" altLang="en-US" sz="1200" dirty="0"/>
              <a:t>자동차 부품 제조사의 </a:t>
            </a:r>
            <a:r>
              <a:rPr kumimoji="1" lang="en-US" altLang="ko-KR" sz="1200" dirty="0"/>
              <a:t>CNC </a:t>
            </a:r>
            <a:r>
              <a:rPr kumimoji="1" lang="ko-KR" altLang="en-US" sz="1200" dirty="0"/>
              <a:t>가공 공정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개수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32,048</a:t>
            </a:r>
            <a:r>
              <a:rPr kumimoji="1" lang="ko-KR" altLang="en-US" sz="1200" dirty="0"/>
              <a:t>개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양품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22,645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불량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9,403</a:t>
            </a:r>
            <a:r>
              <a:rPr kumimoji="1" lang="ko-KR" altLang="en-US" sz="1200" dirty="0"/>
              <a:t>개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 용량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14.62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MB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1200" b="1" dirty="0">
                <a:solidFill>
                  <a:srgbClr val="324DF3"/>
                </a:solidFill>
              </a:rPr>
              <a:t>Features : </a:t>
            </a:r>
            <a:r>
              <a:rPr kumimoji="1" lang="en-US" altLang="ko-KR" sz="1200" dirty="0"/>
              <a:t>		CNC </a:t>
            </a:r>
            <a:r>
              <a:rPr kumimoji="1" lang="ko-KR" altLang="en-US" sz="1200" dirty="0"/>
              <a:t>가공 시 설비에서 자동 저장 되는 데이터 및 설정 조건 등 </a:t>
            </a:r>
            <a:r>
              <a:rPr kumimoji="1" lang="en-US" altLang="ko-KR" sz="1200" dirty="0"/>
              <a:t>56</a:t>
            </a:r>
            <a:r>
              <a:rPr kumimoji="1" lang="ko-KR" altLang="en-US" sz="1200" dirty="0"/>
              <a:t>가지</a:t>
            </a:r>
            <a:endParaRPr kumimoji="1"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1DC2A-2252-E9D1-B109-96A899F019C5}"/>
              </a:ext>
            </a:extLst>
          </p:cNvPr>
          <p:cNvSpPr txBox="1"/>
          <p:nvPr/>
        </p:nvSpPr>
        <p:spPr>
          <a:xfrm>
            <a:off x="479323" y="346586"/>
            <a:ext cx="206969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/>
              <a:t>분석 환경</a:t>
            </a:r>
            <a:endParaRPr kumimoji="1" lang="ko-Kore-KR" altLang="en-US" sz="16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D669804-1886-00D9-7FC3-60D85DAD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9219" y="9181397"/>
            <a:ext cx="1543050" cy="527403"/>
          </a:xfrm>
        </p:spPr>
        <p:txBody>
          <a:bodyPr/>
          <a:lstStyle/>
          <a:p>
            <a:fld id="{28A47F6B-259E-3643-A576-ECEFB1055F2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C146C-5A46-D9BA-EA5B-45B9B8475FC7}"/>
              </a:ext>
            </a:extLst>
          </p:cNvPr>
          <p:cNvSpPr txBox="1"/>
          <p:nvPr/>
        </p:nvSpPr>
        <p:spPr>
          <a:xfrm>
            <a:off x="660706" y="722214"/>
            <a:ext cx="5921733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사용 언어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Python3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사용 패키지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</a:t>
            </a:r>
            <a:r>
              <a:rPr kumimoji="1" lang="en-US" altLang="ko-KR" sz="1200" dirty="0" err="1"/>
              <a:t>numpy</a:t>
            </a:r>
            <a:r>
              <a:rPr kumimoji="1" lang="en-US" altLang="ko-KR" sz="1200" dirty="0"/>
              <a:t>, pandas, matplotlib, seaborn,  </a:t>
            </a:r>
            <a:r>
              <a:rPr kumimoji="1" lang="en-US" altLang="ko-KR" sz="1200" dirty="0" err="1"/>
              <a:t>sklearn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tensorflow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xgboost</a:t>
            </a:r>
            <a:r>
              <a:rPr kumimoji="1" lang="en-US" altLang="ko-KR" sz="1200" dirty="0"/>
              <a:t>, 			</a:t>
            </a:r>
            <a:r>
              <a:rPr kumimoji="1" lang="en-US" altLang="ko-KR" sz="1200" dirty="0" err="1"/>
              <a:t>lightgbm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catboost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분석 환경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	[CPU] Apple M2, [RAM] 8GB, [GPU] T4 (</a:t>
            </a:r>
            <a:r>
              <a:rPr kumimoji="1" lang="en-US" altLang="ko-KR" sz="1200" dirty="0" err="1"/>
              <a:t>colab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CD4619-E8B1-EDDD-EAB5-FDD823CC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7" y="4853452"/>
            <a:ext cx="3011983" cy="45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481C0F-3558-A754-DA8A-0F6C82DF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95" y="4853453"/>
            <a:ext cx="2797131" cy="32507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D9FD96-A1F3-7E53-A8CE-70C1618FD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95" y="8106701"/>
            <a:ext cx="2737669" cy="14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4" y="928431"/>
            <a:ext cx="556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모든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CSV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데이터 파일을 한개의 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DataFrame</a:t>
            </a:r>
            <a:r>
              <a:rPr kumimoji="1" lang="ko-KR" altLang="en-US" sz="1200" b="1" dirty="0" err="1">
                <a:solidFill>
                  <a:srgbClr val="324DF3"/>
                </a:solidFill>
              </a:rPr>
              <a:t>으로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만들기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</a:t>
            </a:r>
            <a:r>
              <a:rPr kumimoji="1" lang="en-US" altLang="ko-KR" sz="1200" b="1" dirty="0" err="1">
                <a:solidFill>
                  <a:srgbClr val="324DF3"/>
                </a:solidFill>
              </a:rPr>
              <a:t>concat_df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)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E15F4-B266-4693-0717-54D15CFA9E0E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D1854-E85E-F48F-1FDA-FC992699EAA1}"/>
              </a:ext>
            </a:extLst>
          </p:cNvPr>
          <p:cNvSpPr txBox="1"/>
          <p:nvPr/>
        </p:nvSpPr>
        <p:spPr>
          <a:xfrm>
            <a:off x="695634" y="3261873"/>
            <a:ext cx="5568365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26</a:t>
            </a:r>
            <a:r>
              <a:rPr kumimoji="1" lang="ko-KR" altLang="en-US" sz="1000" dirty="0"/>
              <a:t>개 </a:t>
            </a:r>
            <a:r>
              <a:rPr kumimoji="1" lang="en-US" altLang="ko-KR" sz="1000" dirty="0"/>
              <a:t>CSV </a:t>
            </a:r>
            <a:r>
              <a:rPr kumimoji="1" lang="ko-KR" altLang="en-US" sz="1000" dirty="0"/>
              <a:t>파일의 모든 데이터를 합친 </a:t>
            </a:r>
            <a:r>
              <a:rPr kumimoji="1" lang="en-US" altLang="ko-KR" sz="1000" dirty="0" err="1"/>
              <a:t>DataFrame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en-US" altLang="ko-KR" sz="1000" dirty="0" err="1"/>
              <a:t>concat_df</a:t>
            </a:r>
            <a:r>
              <a:rPr kumimoji="1" lang="en-US" altLang="ko-KR" sz="1000" dirty="0"/>
              <a:t>) </a:t>
            </a:r>
            <a:r>
              <a:rPr kumimoji="1" lang="ko-KR" altLang="en-US" sz="1000" dirty="0"/>
              <a:t>의 클래스 빈도 균형 확인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      </a:t>
            </a:r>
            <a:r>
              <a:rPr kumimoji="1" lang="en-US" altLang="ko-KR" sz="1000" dirty="0">
                <a:sym typeface="Wingdings" pitchFamily="2" charset="2"/>
              </a:rPr>
              <a:t></a:t>
            </a:r>
            <a:r>
              <a:rPr kumimoji="1" lang="ko-KR" altLang="en-US" sz="1000" dirty="0">
                <a:sym typeface="Wingdings" pitchFamily="2" charset="2"/>
              </a:rPr>
              <a:t> </a:t>
            </a:r>
            <a:r>
              <a:rPr kumimoji="1" lang="en-US" altLang="ko-KR" sz="1000" dirty="0"/>
              <a:t>Pass, Fail </a:t>
            </a:r>
            <a:r>
              <a:rPr kumimoji="1" lang="ko-KR" altLang="en-US" sz="1000" dirty="0"/>
              <a:t>의 비중이 약 </a:t>
            </a:r>
            <a:r>
              <a:rPr kumimoji="1" lang="en-US" altLang="ko-KR" sz="1000" dirty="0"/>
              <a:t>7:3</a:t>
            </a:r>
            <a:r>
              <a:rPr kumimoji="1" lang="ko-KR" altLang="en-US" sz="1000" dirty="0" err="1"/>
              <a:t>으로</a:t>
            </a:r>
            <a:r>
              <a:rPr kumimoji="1" lang="ko-KR" altLang="en-US" sz="1000" dirty="0"/>
              <a:t> 불균형 하지만 학습에 문제 없음</a:t>
            </a:r>
            <a:endParaRPr kumimoji="1" lang="en-US" altLang="ko-KR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052576-EDE7-9E63-CFD6-5D5F1C6C1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61" y="1274162"/>
            <a:ext cx="3594560" cy="1720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781F86-7925-054D-76BE-FB8DCA17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539" y="1691862"/>
            <a:ext cx="2303411" cy="138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6AA255-C3DF-AC7D-34F1-1CD94E81E557}"/>
              </a:ext>
            </a:extLst>
          </p:cNvPr>
          <p:cNvSpPr txBox="1"/>
          <p:nvPr/>
        </p:nvSpPr>
        <p:spPr>
          <a:xfrm>
            <a:off x="695634" y="4354972"/>
            <a:ext cx="556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학습에 불필요한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 Feature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제거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및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2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개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Feature </a:t>
            </a:r>
            <a:r>
              <a:rPr kumimoji="1" lang="ko-KR" altLang="en-US" sz="1200" b="1" dirty="0" err="1">
                <a:solidFill>
                  <a:srgbClr val="324DF3"/>
                </a:solidFill>
              </a:rPr>
              <a:t>원핫인코딩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작업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AADF46-9244-1C1A-D8B8-B6B98128A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4790645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2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Target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클래스 별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Feature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평균 값 분포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E15F4-B266-4693-0717-54D15CFA9E0E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C0FE18-5726-59E8-47C5-397EEBAD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8" y="1254639"/>
            <a:ext cx="5842000" cy="443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5DA8C5-6D6D-BBBB-F6AB-E2D16FB3A28E}"/>
              </a:ext>
            </a:extLst>
          </p:cNvPr>
          <p:cNvSpPr txBox="1"/>
          <p:nvPr/>
        </p:nvSpPr>
        <p:spPr>
          <a:xfrm>
            <a:off x="866079" y="5707287"/>
            <a:ext cx="5568365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일부 </a:t>
            </a:r>
            <a:r>
              <a:rPr kumimoji="1" lang="en-US" altLang="ko-KR" sz="1000" dirty="0"/>
              <a:t>Feature</a:t>
            </a:r>
            <a:r>
              <a:rPr kumimoji="1" lang="ko-KR" altLang="en-US" sz="1000" dirty="0"/>
              <a:t>에서</a:t>
            </a:r>
            <a:r>
              <a:rPr kumimoji="1" lang="en-US" altLang="ko-KR" sz="1000" dirty="0"/>
              <a:t> Target </a:t>
            </a:r>
            <a:r>
              <a:rPr kumimoji="1" lang="ko-KR" altLang="en-US" sz="1000" dirty="0"/>
              <a:t>별 평균 값에 차이가 나타남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solidFill>
                  <a:srgbClr val="324DF3"/>
                </a:solidFill>
              </a:rPr>
              <a:t>     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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</a:t>
            </a:r>
            <a:r>
              <a:rPr kumimoji="1" lang="ko-KR" altLang="en-US" sz="1000" dirty="0">
                <a:solidFill>
                  <a:srgbClr val="324DF3"/>
                </a:solidFill>
              </a:rPr>
              <a:t>모델 학습이 가능</a:t>
            </a:r>
            <a:endParaRPr kumimoji="1" lang="en-US" altLang="ko-KR" sz="1000" dirty="0">
              <a:solidFill>
                <a:srgbClr val="324DF3"/>
              </a:solidFill>
            </a:endParaRPr>
          </a:p>
        </p:txBody>
      </p:sp>
      <p:sp>
        <p:nvSpPr>
          <p:cNvPr id="5" name="자유형 4">
            <a:extLst>
              <a:ext uri="{FF2B5EF4-FFF2-40B4-BE49-F238E27FC236}">
                <a16:creationId xmlns:a16="http://schemas.microsoft.com/office/drawing/2014/main" id="{072928E6-23B6-94F6-AE4E-ECF5FAAE9817}"/>
              </a:ext>
            </a:extLst>
          </p:cNvPr>
          <p:cNvSpPr/>
          <p:nvPr/>
        </p:nvSpPr>
        <p:spPr>
          <a:xfrm>
            <a:off x="1297858" y="3429002"/>
            <a:ext cx="4092677" cy="560439"/>
          </a:xfrm>
          <a:custGeom>
            <a:avLst/>
            <a:gdLst>
              <a:gd name="connsiteX0" fmla="*/ 81116 w 4092677"/>
              <a:gd name="connsiteY0" fmla="*/ 309716 h 560439"/>
              <a:gd name="connsiteX1" fmla="*/ 636835 w 4092677"/>
              <a:gd name="connsiteY1" fmla="*/ 269011 h 560439"/>
              <a:gd name="connsiteX2" fmla="*/ 1146245 w 4092677"/>
              <a:gd name="connsiteY2" fmla="*/ 231697 h 560439"/>
              <a:gd name="connsiteX3" fmla="*/ 1771429 w 4092677"/>
              <a:gd name="connsiteY3" fmla="*/ 185904 h 560439"/>
              <a:gd name="connsiteX4" fmla="*/ 2396613 w 4092677"/>
              <a:gd name="connsiteY4" fmla="*/ 140110 h 560439"/>
              <a:gd name="connsiteX5" fmla="*/ 2953070 w 4092677"/>
              <a:gd name="connsiteY5" fmla="*/ 71456 h 560439"/>
              <a:gd name="connsiteX6" fmla="*/ 3532239 w 4092677"/>
              <a:gd name="connsiteY6" fmla="*/ 0 h 560439"/>
              <a:gd name="connsiteX7" fmla="*/ 4092677 w 4092677"/>
              <a:gd name="connsiteY7" fmla="*/ 88490 h 560439"/>
              <a:gd name="connsiteX8" fmla="*/ 3945194 w 4092677"/>
              <a:gd name="connsiteY8" fmla="*/ 272845 h 560439"/>
              <a:gd name="connsiteX9" fmla="*/ 3345893 w 4092677"/>
              <a:gd name="connsiteY9" fmla="*/ 326603 h 560439"/>
              <a:gd name="connsiteX10" fmla="*/ 2768789 w 4092677"/>
              <a:gd name="connsiteY10" fmla="*/ 378370 h 560439"/>
              <a:gd name="connsiteX11" fmla="*/ 2280469 w 4092677"/>
              <a:gd name="connsiteY11" fmla="*/ 422173 h 560439"/>
              <a:gd name="connsiteX12" fmla="*/ 1725561 w 4092677"/>
              <a:gd name="connsiteY12" fmla="*/ 471949 h 560439"/>
              <a:gd name="connsiteX13" fmla="*/ 1157749 w 4092677"/>
              <a:gd name="connsiteY13" fmla="*/ 516194 h 560439"/>
              <a:gd name="connsiteX14" fmla="*/ 589936 w 4092677"/>
              <a:gd name="connsiteY14" fmla="*/ 560439 h 560439"/>
              <a:gd name="connsiteX15" fmla="*/ 0 w 4092677"/>
              <a:gd name="connsiteY15" fmla="*/ 545690 h 560439"/>
              <a:gd name="connsiteX16" fmla="*/ 81116 w 4092677"/>
              <a:gd name="connsiteY16" fmla="*/ 309716 h 5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92677" h="560439" extrusionOk="0">
                <a:moveTo>
                  <a:pt x="81116" y="309716"/>
                </a:moveTo>
                <a:cubicBezTo>
                  <a:pt x="234550" y="310402"/>
                  <a:pt x="396192" y="280137"/>
                  <a:pt x="636835" y="269011"/>
                </a:cubicBezTo>
                <a:cubicBezTo>
                  <a:pt x="877478" y="257884"/>
                  <a:pt x="1013745" y="227727"/>
                  <a:pt x="1146245" y="231697"/>
                </a:cubicBezTo>
                <a:cubicBezTo>
                  <a:pt x="1278745" y="235667"/>
                  <a:pt x="1563571" y="187948"/>
                  <a:pt x="1771429" y="185904"/>
                </a:cubicBezTo>
                <a:cubicBezTo>
                  <a:pt x="1979287" y="183860"/>
                  <a:pt x="2127077" y="161726"/>
                  <a:pt x="2396613" y="140110"/>
                </a:cubicBezTo>
                <a:cubicBezTo>
                  <a:pt x="2549462" y="105989"/>
                  <a:pt x="2776021" y="112732"/>
                  <a:pt x="2953070" y="71456"/>
                </a:cubicBezTo>
                <a:cubicBezTo>
                  <a:pt x="3130119" y="30180"/>
                  <a:pt x="3400602" y="19528"/>
                  <a:pt x="3532239" y="0"/>
                </a:cubicBezTo>
                <a:cubicBezTo>
                  <a:pt x="3720557" y="24946"/>
                  <a:pt x="3815129" y="34243"/>
                  <a:pt x="4092677" y="88490"/>
                </a:cubicBezTo>
                <a:cubicBezTo>
                  <a:pt x="4049108" y="136048"/>
                  <a:pt x="4021560" y="189807"/>
                  <a:pt x="3945194" y="272845"/>
                </a:cubicBezTo>
                <a:cubicBezTo>
                  <a:pt x="3800693" y="303958"/>
                  <a:pt x="3500194" y="312260"/>
                  <a:pt x="3345893" y="326603"/>
                </a:cubicBezTo>
                <a:cubicBezTo>
                  <a:pt x="3191592" y="340946"/>
                  <a:pt x="3023563" y="381520"/>
                  <a:pt x="2768789" y="378370"/>
                </a:cubicBezTo>
                <a:cubicBezTo>
                  <a:pt x="2514015" y="375220"/>
                  <a:pt x="2402575" y="409201"/>
                  <a:pt x="2280469" y="422173"/>
                </a:cubicBezTo>
                <a:cubicBezTo>
                  <a:pt x="2158363" y="435145"/>
                  <a:pt x="1854362" y="481692"/>
                  <a:pt x="1725561" y="471949"/>
                </a:cubicBezTo>
                <a:cubicBezTo>
                  <a:pt x="1560396" y="499047"/>
                  <a:pt x="1329960" y="520052"/>
                  <a:pt x="1157749" y="516194"/>
                </a:cubicBezTo>
                <a:cubicBezTo>
                  <a:pt x="985538" y="512335"/>
                  <a:pt x="830894" y="559894"/>
                  <a:pt x="589936" y="560439"/>
                </a:cubicBezTo>
                <a:cubicBezTo>
                  <a:pt x="355117" y="582296"/>
                  <a:pt x="231260" y="529581"/>
                  <a:pt x="0" y="545690"/>
                </a:cubicBezTo>
                <a:cubicBezTo>
                  <a:pt x="34449" y="462381"/>
                  <a:pt x="53032" y="357365"/>
                  <a:pt x="81116" y="309716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1116 w 4092677"/>
                      <a:gd name="connsiteY0" fmla="*/ 309716 h 560439"/>
                      <a:gd name="connsiteX1" fmla="*/ 2396613 w 4092677"/>
                      <a:gd name="connsiteY1" fmla="*/ 140110 h 560439"/>
                      <a:gd name="connsiteX2" fmla="*/ 3532239 w 4092677"/>
                      <a:gd name="connsiteY2" fmla="*/ 0 h 560439"/>
                      <a:gd name="connsiteX3" fmla="*/ 4092677 w 4092677"/>
                      <a:gd name="connsiteY3" fmla="*/ 88490 h 560439"/>
                      <a:gd name="connsiteX4" fmla="*/ 3945194 w 4092677"/>
                      <a:gd name="connsiteY4" fmla="*/ 272845 h 560439"/>
                      <a:gd name="connsiteX5" fmla="*/ 1725561 w 4092677"/>
                      <a:gd name="connsiteY5" fmla="*/ 471949 h 560439"/>
                      <a:gd name="connsiteX6" fmla="*/ 589936 w 4092677"/>
                      <a:gd name="connsiteY6" fmla="*/ 560439 h 560439"/>
                      <a:gd name="connsiteX7" fmla="*/ 0 w 4092677"/>
                      <a:gd name="connsiteY7" fmla="*/ 545690 h 560439"/>
                      <a:gd name="connsiteX8" fmla="*/ 81116 w 4092677"/>
                      <a:gd name="connsiteY8" fmla="*/ 309716 h 560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92677" h="560439">
                        <a:moveTo>
                          <a:pt x="81116" y="309716"/>
                        </a:moveTo>
                        <a:lnTo>
                          <a:pt x="2396613" y="140110"/>
                        </a:lnTo>
                        <a:lnTo>
                          <a:pt x="3532239" y="0"/>
                        </a:lnTo>
                        <a:lnTo>
                          <a:pt x="4092677" y="88490"/>
                        </a:lnTo>
                        <a:lnTo>
                          <a:pt x="3945194" y="272845"/>
                        </a:lnTo>
                        <a:lnTo>
                          <a:pt x="1725561" y="471949"/>
                        </a:lnTo>
                        <a:lnTo>
                          <a:pt x="589936" y="560439"/>
                        </a:lnTo>
                        <a:lnTo>
                          <a:pt x="0" y="545690"/>
                        </a:lnTo>
                        <a:lnTo>
                          <a:pt x="81116" y="309716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자유형 5">
            <a:extLst>
              <a:ext uri="{FF2B5EF4-FFF2-40B4-BE49-F238E27FC236}">
                <a16:creationId xmlns:a16="http://schemas.microsoft.com/office/drawing/2014/main" id="{6AC17E06-82BE-2BEB-9B59-6CB72E1C22C8}"/>
              </a:ext>
            </a:extLst>
          </p:cNvPr>
          <p:cNvSpPr/>
          <p:nvPr/>
        </p:nvSpPr>
        <p:spPr>
          <a:xfrm>
            <a:off x="1651819" y="4771105"/>
            <a:ext cx="4100052" cy="685800"/>
          </a:xfrm>
          <a:custGeom>
            <a:avLst/>
            <a:gdLst>
              <a:gd name="connsiteX0" fmla="*/ 0 w 4100052"/>
              <a:gd name="connsiteY0" fmla="*/ 0 h 685800"/>
              <a:gd name="connsiteX1" fmla="*/ 3119284 w 4100052"/>
              <a:gd name="connsiteY1" fmla="*/ 14748 h 685800"/>
              <a:gd name="connsiteX2" fmla="*/ 4100052 w 4100052"/>
              <a:gd name="connsiteY2" fmla="*/ 250722 h 685800"/>
              <a:gd name="connsiteX3" fmla="*/ 3591233 w 4100052"/>
              <a:gd name="connsiteY3" fmla="*/ 685800 h 685800"/>
              <a:gd name="connsiteX4" fmla="*/ 2713704 w 4100052"/>
              <a:gd name="connsiteY4" fmla="*/ 567812 h 685800"/>
              <a:gd name="connsiteX5" fmla="*/ 1887794 w 4100052"/>
              <a:gd name="connsiteY5" fmla="*/ 331838 h 685800"/>
              <a:gd name="connsiteX6" fmla="*/ 73742 w 4100052"/>
              <a:gd name="connsiteY6" fmla="*/ 213851 h 685800"/>
              <a:gd name="connsiteX7" fmla="*/ 0 w 4100052"/>
              <a:gd name="connsiteY7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52" h="685800">
                <a:moveTo>
                  <a:pt x="0" y="0"/>
                </a:moveTo>
                <a:lnTo>
                  <a:pt x="3119284" y="14748"/>
                </a:lnTo>
                <a:lnTo>
                  <a:pt x="4100052" y="250722"/>
                </a:lnTo>
                <a:lnTo>
                  <a:pt x="3591233" y="685800"/>
                </a:lnTo>
                <a:lnTo>
                  <a:pt x="2713704" y="567812"/>
                </a:lnTo>
                <a:lnTo>
                  <a:pt x="1887794" y="331838"/>
                </a:lnTo>
                <a:lnTo>
                  <a:pt x="73742" y="21385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B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694A-AF6F-C02C-30FE-6A882E5AFE63}"/>
              </a:ext>
            </a:extLst>
          </p:cNvPr>
          <p:cNvSpPr txBox="1"/>
          <p:nvPr/>
        </p:nvSpPr>
        <p:spPr>
          <a:xfrm>
            <a:off x="695635" y="6436115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Target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별 평균 값 차이가 큰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Feature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확인 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5DF868-9CCF-26A9-E87A-866E0DD7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757358"/>
            <a:ext cx="5029200" cy="2984500"/>
          </a:xfrm>
          <a:prstGeom prst="rect">
            <a:avLst/>
          </a:prstGeom>
        </p:spPr>
      </p:pic>
      <p:sp>
        <p:nvSpPr>
          <p:cNvPr id="11" name="Text Box 6">
            <a:extLst>
              <a:ext uri="{FF2B5EF4-FFF2-40B4-BE49-F238E27FC236}">
                <a16:creationId xmlns:a16="http://schemas.microsoft.com/office/drawing/2014/main" id="{6B0DB616-1704-DFF2-8556-30284616009E}"/>
              </a:ext>
            </a:extLst>
          </p:cNvPr>
          <p:cNvSpPr txBox="1"/>
          <p:nvPr/>
        </p:nvSpPr>
        <p:spPr>
          <a:xfrm>
            <a:off x="3042879" y="8118987"/>
            <a:ext cx="3380504" cy="982980"/>
          </a:xfrm>
          <a:prstGeom prst="rect">
            <a:avLst/>
          </a:prstGeom>
          <a:ln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67562045">
                  <a:custGeom>
                    <a:avLst/>
                    <a:gdLst>
                      <a:gd name="connsiteX0" fmla="*/ 0 w 1737360"/>
                      <a:gd name="connsiteY0" fmla="*/ 0 h 1188720"/>
                      <a:gd name="connsiteX1" fmla="*/ 544373 w 1737360"/>
                      <a:gd name="connsiteY1" fmla="*/ 0 h 1188720"/>
                      <a:gd name="connsiteX2" fmla="*/ 1106119 w 1737360"/>
                      <a:gd name="connsiteY2" fmla="*/ 0 h 1188720"/>
                      <a:gd name="connsiteX3" fmla="*/ 1737360 w 1737360"/>
                      <a:gd name="connsiteY3" fmla="*/ 0 h 1188720"/>
                      <a:gd name="connsiteX4" fmla="*/ 1737360 w 1737360"/>
                      <a:gd name="connsiteY4" fmla="*/ 594360 h 1188720"/>
                      <a:gd name="connsiteX5" fmla="*/ 1737360 w 1737360"/>
                      <a:gd name="connsiteY5" fmla="*/ 1188720 h 1188720"/>
                      <a:gd name="connsiteX6" fmla="*/ 1140866 w 1737360"/>
                      <a:gd name="connsiteY6" fmla="*/ 1188720 h 1188720"/>
                      <a:gd name="connsiteX7" fmla="*/ 596494 w 1737360"/>
                      <a:gd name="connsiteY7" fmla="*/ 1188720 h 1188720"/>
                      <a:gd name="connsiteX8" fmla="*/ 0 w 1737360"/>
                      <a:gd name="connsiteY8" fmla="*/ 1188720 h 1188720"/>
                      <a:gd name="connsiteX9" fmla="*/ 0 w 1737360"/>
                      <a:gd name="connsiteY9" fmla="*/ 606247 h 1188720"/>
                      <a:gd name="connsiteX10" fmla="*/ 0 w 1737360"/>
                      <a:gd name="connsiteY10" fmla="*/ 0 h 1188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37360" h="1188720" fill="none" extrusionOk="0">
                        <a:moveTo>
                          <a:pt x="0" y="0"/>
                        </a:moveTo>
                        <a:cubicBezTo>
                          <a:pt x="230708" y="23098"/>
                          <a:pt x="399680" y="-5910"/>
                          <a:pt x="544373" y="0"/>
                        </a:cubicBezTo>
                        <a:cubicBezTo>
                          <a:pt x="689066" y="5910"/>
                          <a:pt x="941282" y="-18576"/>
                          <a:pt x="1106119" y="0"/>
                        </a:cubicBezTo>
                        <a:cubicBezTo>
                          <a:pt x="1270956" y="18576"/>
                          <a:pt x="1505921" y="-13066"/>
                          <a:pt x="1737360" y="0"/>
                        </a:cubicBezTo>
                        <a:cubicBezTo>
                          <a:pt x="1719552" y="225028"/>
                          <a:pt x="1757072" y="397416"/>
                          <a:pt x="1737360" y="594360"/>
                        </a:cubicBezTo>
                        <a:cubicBezTo>
                          <a:pt x="1717648" y="791304"/>
                          <a:pt x="1724231" y="908377"/>
                          <a:pt x="1737360" y="1188720"/>
                        </a:cubicBezTo>
                        <a:cubicBezTo>
                          <a:pt x="1511319" y="1197167"/>
                          <a:pt x="1264075" y="1169843"/>
                          <a:pt x="1140866" y="1188720"/>
                        </a:cubicBezTo>
                        <a:cubicBezTo>
                          <a:pt x="1017657" y="1207597"/>
                          <a:pt x="782830" y="1182195"/>
                          <a:pt x="596494" y="1188720"/>
                        </a:cubicBezTo>
                        <a:cubicBezTo>
                          <a:pt x="410158" y="1195245"/>
                          <a:pt x="132458" y="1173182"/>
                          <a:pt x="0" y="1188720"/>
                        </a:cubicBezTo>
                        <a:cubicBezTo>
                          <a:pt x="-14652" y="931558"/>
                          <a:pt x="-8088" y="770543"/>
                          <a:pt x="0" y="606247"/>
                        </a:cubicBezTo>
                        <a:cubicBezTo>
                          <a:pt x="8088" y="441951"/>
                          <a:pt x="15453" y="234771"/>
                          <a:pt x="0" y="0"/>
                        </a:cubicBezTo>
                        <a:close/>
                      </a:path>
                      <a:path w="1737360" h="1188720" stroke="0" extrusionOk="0">
                        <a:moveTo>
                          <a:pt x="0" y="0"/>
                        </a:moveTo>
                        <a:cubicBezTo>
                          <a:pt x="214918" y="565"/>
                          <a:pt x="272333" y="-12732"/>
                          <a:pt x="544373" y="0"/>
                        </a:cubicBezTo>
                        <a:cubicBezTo>
                          <a:pt x="816413" y="12732"/>
                          <a:pt x="940483" y="-6882"/>
                          <a:pt x="1140866" y="0"/>
                        </a:cubicBezTo>
                        <a:cubicBezTo>
                          <a:pt x="1341249" y="6882"/>
                          <a:pt x="1510692" y="24953"/>
                          <a:pt x="1737360" y="0"/>
                        </a:cubicBezTo>
                        <a:cubicBezTo>
                          <a:pt x="1756452" y="232923"/>
                          <a:pt x="1750066" y="315913"/>
                          <a:pt x="1737360" y="570586"/>
                        </a:cubicBezTo>
                        <a:cubicBezTo>
                          <a:pt x="1724654" y="825259"/>
                          <a:pt x="1749842" y="1044060"/>
                          <a:pt x="1737360" y="1188720"/>
                        </a:cubicBezTo>
                        <a:cubicBezTo>
                          <a:pt x="1554696" y="1212325"/>
                          <a:pt x="1341806" y="1158481"/>
                          <a:pt x="1123493" y="1188720"/>
                        </a:cubicBezTo>
                        <a:cubicBezTo>
                          <a:pt x="905180" y="1218959"/>
                          <a:pt x="805182" y="1205196"/>
                          <a:pt x="509626" y="1188720"/>
                        </a:cubicBezTo>
                        <a:cubicBezTo>
                          <a:pt x="214070" y="1172244"/>
                          <a:pt x="137703" y="1196708"/>
                          <a:pt x="0" y="1188720"/>
                        </a:cubicBezTo>
                        <a:cubicBezTo>
                          <a:pt x="19995" y="1058679"/>
                          <a:pt x="4040" y="822701"/>
                          <a:pt x="0" y="630022"/>
                        </a:cubicBezTo>
                        <a:cubicBezTo>
                          <a:pt x="-4040" y="437343"/>
                          <a:pt x="-18824" y="1905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50000"/>
              </a:lnSpc>
            </a:pPr>
            <a:r>
              <a:rPr lang="ko-Kore-KR" sz="1000" u="sng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클래스별 평균 값의 차이가 큰</a:t>
            </a:r>
            <a:r>
              <a:rPr lang="en-US" sz="1000" u="sng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Top3 feature</a:t>
            </a:r>
            <a:endParaRPr 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machining_finaliszed</a:t>
            </a:r>
            <a:r>
              <a:rPr 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: 	</a:t>
            </a:r>
            <a:r>
              <a:rPr 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공정 완료 여부</a:t>
            </a:r>
          </a:p>
          <a:p>
            <a:pPr algn="just" latinLnBrk="1">
              <a:lnSpc>
                <a:spcPct val="150000"/>
              </a:lnSpc>
            </a:pPr>
            <a:r>
              <a:rPr 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clamp_pressure</a:t>
            </a:r>
            <a:r>
              <a:rPr 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: 	</a:t>
            </a:r>
            <a:r>
              <a:rPr 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가공 소재를</a:t>
            </a:r>
            <a:r>
              <a:rPr 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Clamping </a:t>
            </a:r>
            <a:r>
              <a:rPr 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하는 압력</a:t>
            </a:r>
          </a:p>
          <a:p>
            <a:pPr algn="just" latinLnBrk="1">
              <a:lnSpc>
                <a:spcPct val="150000"/>
              </a:lnSpc>
            </a:pPr>
            <a:r>
              <a:rPr 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feedrate</a:t>
            </a:r>
            <a:r>
              <a:rPr 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: 		</a:t>
            </a:r>
            <a:r>
              <a:rPr 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가공</a:t>
            </a:r>
            <a:r>
              <a:rPr lang="en-US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Tool</a:t>
            </a:r>
            <a:r>
              <a:rPr 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이동 속도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F6BE85-54BE-AAC7-326A-EC8D82B7483A}"/>
              </a:ext>
            </a:extLst>
          </p:cNvPr>
          <p:cNvSpPr/>
          <p:nvPr/>
        </p:nvSpPr>
        <p:spPr>
          <a:xfrm>
            <a:off x="914400" y="8118987"/>
            <a:ext cx="1939413" cy="4866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9520DF-6654-BB46-3E61-D8842A2CA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846" y="2420597"/>
            <a:ext cx="2623050" cy="723600"/>
          </a:xfrm>
          <a:prstGeom prst="rect">
            <a:avLst/>
          </a:prstGeom>
          <a:ln>
            <a:solidFill>
              <a:srgbClr val="00B05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82400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en-US" altLang="ko-Kore-KR" sz="1200" b="1" dirty="0">
                <a:solidFill>
                  <a:srgbClr val="324DF3"/>
                </a:solidFill>
              </a:rPr>
              <a:t>Target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과의 상관계수 분포 확인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E15F4-B266-4693-0717-54D15CFA9E0E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pic>
        <p:nvPicPr>
          <p:cNvPr id="2" name="그림 1" descr="텍스트, 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01D37435-38C5-5818-7A69-8BF0EB3E6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02"/>
          <a:stretch/>
        </p:blipFill>
        <p:spPr>
          <a:xfrm>
            <a:off x="931954" y="1246956"/>
            <a:ext cx="5026394" cy="73088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522659-4662-D1B9-F45F-D703A332290A}"/>
              </a:ext>
            </a:extLst>
          </p:cNvPr>
          <p:cNvSpPr/>
          <p:nvPr/>
        </p:nvSpPr>
        <p:spPr>
          <a:xfrm>
            <a:off x="4377445" y="5780753"/>
            <a:ext cx="137160" cy="3581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6CD8A4-A942-982F-651D-26D19E299242}"/>
              </a:ext>
            </a:extLst>
          </p:cNvPr>
          <p:cNvSpPr/>
          <p:nvPr/>
        </p:nvSpPr>
        <p:spPr>
          <a:xfrm>
            <a:off x="1756165" y="5056853"/>
            <a:ext cx="304800" cy="1371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3E3CFD-6A5F-731D-CE50-0BB40BDAB3DB}"/>
              </a:ext>
            </a:extLst>
          </p:cNvPr>
          <p:cNvSpPr/>
          <p:nvPr/>
        </p:nvSpPr>
        <p:spPr>
          <a:xfrm>
            <a:off x="986545" y="7114253"/>
            <a:ext cx="1691640" cy="4191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ACFEAA8B-2F15-F7E9-58B3-DEE607F5A143}"/>
              </a:ext>
            </a:extLst>
          </p:cNvPr>
          <p:cNvSpPr txBox="1"/>
          <p:nvPr/>
        </p:nvSpPr>
        <p:spPr>
          <a:xfrm>
            <a:off x="2824327" y="7108847"/>
            <a:ext cx="3355247" cy="982980"/>
          </a:xfrm>
          <a:prstGeom prst="rect">
            <a:avLst/>
          </a:prstGeom>
          <a:ln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67562045">
                  <a:custGeom>
                    <a:avLst/>
                    <a:gdLst>
                      <a:gd name="connsiteX0" fmla="*/ 0 w 1737360"/>
                      <a:gd name="connsiteY0" fmla="*/ 0 h 1188720"/>
                      <a:gd name="connsiteX1" fmla="*/ 544373 w 1737360"/>
                      <a:gd name="connsiteY1" fmla="*/ 0 h 1188720"/>
                      <a:gd name="connsiteX2" fmla="*/ 1106119 w 1737360"/>
                      <a:gd name="connsiteY2" fmla="*/ 0 h 1188720"/>
                      <a:gd name="connsiteX3" fmla="*/ 1737360 w 1737360"/>
                      <a:gd name="connsiteY3" fmla="*/ 0 h 1188720"/>
                      <a:gd name="connsiteX4" fmla="*/ 1737360 w 1737360"/>
                      <a:gd name="connsiteY4" fmla="*/ 594360 h 1188720"/>
                      <a:gd name="connsiteX5" fmla="*/ 1737360 w 1737360"/>
                      <a:gd name="connsiteY5" fmla="*/ 1188720 h 1188720"/>
                      <a:gd name="connsiteX6" fmla="*/ 1140866 w 1737360"/>
                      <a:gd name="connsiteY6" fmla="*/ 1188720 h 1188720"/>
                      <a:gd name="connsiteX7" fmla="*/ 596494 w 1737360"/>
                      <a:gd name="connsiteY7" fmla="*/ 1188720 h 1188720"/>
                      <a:gd name="connsiteX8" fmla="*/ 0 w 1737360"/>
                      <a:gd name="connsiteY8" fmla="*/ 1188720 h 1188720"/>
                      <a:gd name="connsiteX9" fmla="*/ 0 w 1737360"/>
                      <a:gd name="connsiteY9" fmla="*/ 606247 h 1188720"/>
                      <a:gd name="connsiteX10" fmla="*/ 0 w 1737360"/>
                      <a:gd name="connsiteY10" fmla="*/ 0 h 1188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37360" h="1188720" fill="none" extrusionOk="0">
                        <a:moveTo>
                          <a:pt x="0" y="0"/>
                        </a:moveTo>
                        <a:cubicBezTo>
                          <a:pt x="230708" y="23098"/>
                          <a:pt x="399680" y="-5910"/>
                          <a:pt x="544373" y="0"/>
                        </a:cubicBezTo>
                        <a:cubicBezTo>
                          <a:pt x="689066" y="5910"/>
                          <a:pt x="941282" y="-18576"/>
                          <a:pt x="1106119" y="0"/>
                        </a:cubicBezTo>
                        <a:cubicBezTo>
                          <a:pt x="1270956" y="18576"/>
                          <a:pt x="1505921" y="-13066"/>
                          <a:pt x="1737360" y="0"/>
                        </a:cubicBezTo>
                        <a:cubicBezTo>
                          <a:pt x="1719552" y="225028"/>
                          <a:pt x="1757072" y="397416"/>
                          <a:pt x="1737360" y="594360"/>
                        </a:cubicBezTo>
                        <a:cubicBezTo>
                          <a:pt x="1717648" y="791304"/>
                          <a:pt x="1724231" y="908377"/>
                          <a:pt x="1737360" y="1188720"/>
                        </a:cubicBezTo>
                        <a:cubicBezTo>
                          <a:pt x="1511319" y="1197167"/>
                          <a:pt x="1264075" y="1169843"/>
                          <a:pt x="1140866" y="1188720"/>
                        </a:cubicBezTo>
                        <a:cubicBezTo>
                          <a:pt x="1017657" y="1207597"/>
                          <a:pt x="782830" y="1182195"/>
                          <a:pt x="596494" y="1188720"/>
                        </a:cubicBezTo>
                        <a:cubicBezTo>
                          <a:pt x="410158" y="1195245"/>
                          <a:pt x="132458" y="1173182"/>
                          <a:pt x="0" y="1188720"/>
                        </a:cubicBezTo>
                        <a:cubicBezTo>
                          <a:pt x="-14652" y="931558"/>
                          <a:pt x="-8088" y="770543"/>
                          <a:pt x="0" y="606247"/>
                        </a:cubicBezTo>
                        <a:cubicBezTo>
                          <a:pt x="8088" y="441951"/>
                          <a:pt x="15453" y="234771"/>
                          <a:pt x="0" y="0"/>
                        </a:cubicBezTo>
                        <a:close/>
                      </a:path>
                      <a:path w="1737360" h="1188720" stroke="0" extrusionOk="0">
                        <a:moveTo>
                          <a:pt x="0" y="0"/>
                        </a:moveTo>
                        <a:cubicBezTo>
                          <a:pt x="214918" y="565"/>
                          <a:pt x="272333" y="-12732"/>
                          <a:pt x="544373" y="0"/>
                        </a:cubicBezTo>
                        <a:cubicBezTo>
                          <a:pt x="816413" y="12732"/>
                          <a:pt x="940483" y="-6882"/>
                          <a:pt x="1140866" y="0"/>
                        </a:cubicBezTo>
                        <a:cubicBezTo>
                          <a:pt x="1341249" y="6882"/>
                          <a:pt x="1510692" y="24953"/>
                          <a:pt x="1737360" y="0"/>
                        </a:cubicBezTo>
                        <a:cubicBezTo>
                          <a:pt x="1756452" y="232923"/>
                          <a:pt x="1750066" y="315913"/>
                          <a:pt x="1737360" y="570586"/>
                        </a:cubicBezTo>
                        <a:cubicBezTo>
                          <a:pt x="1724654" y="825259"/>
                          <a:pt x="1749842" y="1044060"/>
                          <a:pt x="1737360" y="1188720"/>
                        </a:cubicBezTo>
                        <a:cubicBezTo>
                          <a:pt x="1554696" y="1212325"/>
                          <a:pt x="1341806" y="1158481"/>
                          <a:pt x="1123493" y="1188720"/>
                        </a:cubicBezTo>
                        <a:cubicBezTo>
                          <a:pt x="905180" y="1218959"/>
                          <a:pt x="805182" y="1205196"/>
                          <a:pt x="509626" y="1188720"/>
                        </a:cubicBezTo>
                        <a:cubicBezTo>
                          <a:pt x="214070" y="1172244"/>
                          <a:pt x="137703" y="1196708"/>
                          <a:pt x="0" y="1188720"/>
                        </a:cubicBezTo>
                        <a:cubicBezTo>
                          <a:pt x="19995" y="1058679"/>
                          <a:pt x="4040" y="822701"/>
                          <a:pt x="0" y="630022"/>
                        </a:cubicBezTo>
                        <a:cubicBezTo>
                          <a:pt x="-4040" y="437343"/>
                          <a:pt x="-18824" y="1905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just" latinLnBrk="1">
              <a:lnSpc>
                <a:spcPct val="150000"/>
              </a:lnSpc>
              <a:defRPr sz="1000" u="sng" kern="100">
                <a:solidFill>
                  <a:schemeClr val="dk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ore-KR" altLang="en-US" dirty="0"/>
              <a:t>클래스별 평균 값의 차이가 큰</a:t>
            </a:r>
            <a:r>
              <a:rPr lang="en-US" dirty="0"/>
              <a:t> Top3 feature</a:t>
            </a:r>
            <a:endParaRPr lang="ko-Kore-KR" altLang="en-US" dirty="0"/>
          </a:p>
          <a:p>
            <a:r>
              <a:rPr lang="en-US" u="none" dirty="0"/>
              <a:t>- </a:t>
            </a:r>
            <a:r>
              <a:rPr lang="en-US" u="none" dirty="0" err="1"/>
              <a:t>machining_finaliszed</a:t>
            </a:r>
            <a:r>
              <a:rPr lang="en-US" u="none" dirty="0"/>
              <a:t> : 	</a:t>
            </a:r>
            <a:r>
              <a:rPr lang="ko-Kore-KR" altLang="en-US" u="none" dirty="0"/>
              <a:t>공정 완료 여부</a:t>
            </a:r>
          </a:p>
          <a:p>
            <a:r>
              <a:rPr lang="en-US" u="none" dirty="0"/>
              <a:t>- </a:t>
            </a:r>
            <a:r>
              <a:rPr lang="en-US" u="none" dirty="0" err="1"/>
              <a:t>clamp_pressure</a:t>
            </a:r>
            <a:r>
              <a:rPr lang="en-US" u="none" dirty="0"/>
              <a:t> : 	</a:t>
            </a:r>
            <a:r>
              <a:rPr lang="ko-Kore-KR" altLang="en-US" u="none" dirty="0"/>
              <a:t>가공 소재를</a:t>
            </a:r>
            <a:r>
              <a:rPr lang="en-US" u="none" dirty="0"/>
              <a:t> Clamping </a:t>
            </a:r>
            <a:r>
              <a:rPr lang="ko-Kore-KR" altLang="en-US" u="none" dirty="0"/>
              <a:t>하는 압력</a:t>
            </a:r>
          </a:p>
          <a:p>
            <a:r>
              <a:rPr lang="en-US" u="none" dirty="0"/>
              <a:t>- </a:t>
            </a:r>
            <a:r>
              <a:rPr lang="en-US" u="none" dirty="0" err="1"/>
              <a:t>feedrate</a:t>
            </a:r>
            <a:r>
              <a:rPr lang="en-US" u="none" dirty="0"/>
              <a:t> : 		</a:t>
            </a:r>
            <a:r>
              <a:rPr lang="ko-Kore-KR" altLang="en-US" u="none" dirty="0"/>
              <a:t>가공</a:t>
            </a:r>
            <a:r>
              <a:rPr lang="en-US" u="none" dirty="0"/>
              <a:t> Tool</a:t>
            </a:r>
            <a:r>
              <a:rPr lang="ko-Kore-KR" altLang="en-US" u="none" dirty="0"/>
              <a:t>의 이동 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BEEDC-A894-7D61-B5CC-3581DC1DAB9A}"/>
              </a:ext>
            </a:extLst>
          </p:cNvPr>
          <p:cNvSpPr txBox="1"/>
          <p:nvPr/>
        </p:nvSpPr>
        <p:spPr>
          <a:xfrm>
            <a:off x="806596" y="8740958"/>
            <a:ext cx="5775590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Target</a:t>
            </a:r>
            <a:r>
              <a:rPr kumimoji="1" lang="ko-KR" altLang="en-US" sz="1000" dirty="0"/>
              <a:t>과 상관계수가 높은</a:t>
            </a:r>
            <a:r>
              <a:rPr kumimoji="1" lang="en-US" altLang="ko-KR" sz="1000" dirty="0"/>
              <a:t> Feature </a:t>
            </a:r>
            <a:r>
              <a:rPr kumimoji="1" lang="ko-KR" altLang="en-US" sz="1000" dirty="0"/>
              <a:t>항목과 </a:t>
            </a:r>
            <a:r>
              <a:rPr kumimoji="1" lang="en-US" altLang="ko-KR" sz="1000" dirty="0"/>
              <a:t>Target</a:t>
            </a:r>
            <a:r>
              <a:rPr kumimoji="1" lang="ko-KR" altLang="en-US" sz="1000" dirty="0"/>
              <a:t> 클래스 별 평균값 차이가 큰 </a:t>
            </a:r>
            <a:r>
              <a:rPr kumimoji="1" lang="en-US" altLang="ko-KR" sz="1000" dirty="0"/>
              <a:t>Feature </a:t>
            </a:r>
            <a:r>
              <a:rPr kumimoji="1" lang="ko-KR" altLang="en-US" sz="1000" dirty="0"/>
              <a:t>항목이 일치함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solidFill>
                  <a:srgbClr val="324DF3"/>
                </a:solidFill>
              </a:rPr>
              <a:t>     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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 평균 값의 차이가 큰 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Feature</a:t>
            </a:r>
            <a:r>
              <a:rPr kumimoji="1" lang="ko-KR" altLang="en-US" sz="1000" dirty="0">
                <a:solidFill>
                  <a:srgbClr val="324DF3"/>
                </a:solidFill>
                <a:sym typeface="Wingdings" pitchFamily="2" charset="2"/>
              </a:rPr>
              <a:t>가 클래스 결정에 영향을 준다</a:t>
            </a:r>
            <a:r>
              <a:rPr kumimoji="1" lang="en-US" altLang="ko-KR" sz="1000" dirty="0">
                <a:solidFill>
                  <a:srgbClr val="324DF3"/>
                </a:solidFill>
                <a:sym typeface="Wingdings" pitchFamily="2" charset="2"/>
              </a:rPr>
              <a:t>.</a:t>
            </a:r>
            <a:endParaRPr kumimoji="1" lang="en-US" altLang="ko-KR" sz="1000" dirty="0">
              <a:solidFill>
                <a:srgbClr val="324D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33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클래스와 상관계수가 가장 높은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3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가지 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Feature 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분석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E15F4-B266-4693-0717-54D15CFA9E0E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C260C8A5-CBD1-83C3-7A7D-26F0FFB7EE44}"/>
              </a:ext>
            </a:extLst>
          </p:cNvPr>
          <p:cNvSpPr txBox="1"/>
          <p:nvPr/>
        </p:nvSpPr>
        <p:spPr>
          <a:xfrm>
            <a:off x="988151" y="1363639"/>
            <a:ext cx="2440849" cy="353456"/>
          </a:xfrm>
          <a:prstGeom prst="rect">
            <a:avLst/>
          </a:prstGeom>
          <a:ln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67562045">
                  <a:custGeom>
                    <a:avLst/>
                    <a:gdLst>
                      <a:gd name="connsiteX0" fmla="*/ 0 w 1737360"/>
                      <a:gd name="connsiteY0" fmla="*/ 0 h 1188720"/>
                      <a:gd name="connsiteX1" fmla="*/ 544373 w 1737360"/>
                      <a:gd name="connsiteY1" fmla="*/ 0 h 1188720"/>
                      <a:gd name="connsiteX2" fmla="*/ 1106119 w 1737360"/>
                      <a:gd name="connsiteY2" fmla="*/ 0 h 1188720"/>
                      <a:gd name="connsiteX3" fmla="*/ 1737360 w 1737360"/>
                      <a:gd name="connsiteY3" fmla="*/ 0 h 1188720"/>
                      <a:gd name="connsiteX4" fmla="*/ 1737360 w 1737360"/>
                      <a:gd name="connsiteY4" fmla="*/ 594360 h 1188720"/>
                      <a:gd name="connsiteX5" fmla="*/ 1737360 w 1737360"/>
                      <a:gd name="connsiteY5" fmla="*/ 1188720 h 1188720"/>
                      <a:gd name="connsiteX6" fmla="*/ 1140866 w 1737360"/>
                      <a:gd name="connsiteY6" fmla="*/ 1188720 h 1188720"/>
                      <a:gd name="connsiteX7" fmla="*/ 596494 w 1737360"/>
                      <a:gd name="connsiteY7" fmla="*/ 1188720 h 1188720"/>
                      <a:gd name="connsiteX8" fmla="*/ 0 w 1737360"/>
                      <a:gd name="connsiteY8" fmla="*/ 1188720 h 1188720"/>
                      <a:gd name="connsiteX9" fmla="*/ 0 w 1737360"/>
                      <a:gd name="connsiteY9" fmla="*/ 606247 h 1188720"/>
                      <a:gd name="connsiteX10" fmla="*/ 0 w 1737360"/>
                      <a:gd name="connsiteY10" fmla="*/ 0 h 1188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37360" h="1188720" fill="none" extrusionOk="0">
                        <a:moveTo>
                          <a:pt x="0" y="0"/>
                        </a:moveTo>
                        <a:cubicBezTo>
                          <a:pt x="230708" y="23098"/>
                          <a:pt x="399680" y="-5910"/>
                          <a:pt x="544373" y="0"/>
                        </a:cubicBezTo>
                        <a:cubicBezTo>
                          <a:pt x="689066" y="5910"/>
                          <a:pt x="941282" y="-18576"/>
                          <a:pt x="1106119" y="0"/>
                        </a:cubicBezTo>
                        <a:cubicBezTo>
                          <a:pt x="1270956" y="18576"/>
                          <a:pt x="1505921" y="-13066"/>
                          <a:pt x="1737360" y="0"/>
                        </a:cubicBezTo>
                        <a:cubicBezTo>
                          <a:pt x="1719552" y="225028"/>
                          <a:pt x="1757072" y="397416"/>
                          <a:pt x="1737360" y="594360"/>
                        </a:cubicBezTo>
                        <a:cubicBezTo>
                          <a:pt x="1717648" y="791304"/>
                          <a:pt x="1724231" y="908377"/>
                          <a:pt x="1737360" y="1188720"/>
                        </a:cubicBezTo>
                        <a:cubicBezTo>
                          <a:pt x="1511319" y="1197167"/>
                          <a:pt x="1264075" y="1169843"/>
                          <a:pt x="1140866" y="1188720"/>
                        </a:cubicBezTo>
                        <a:cubicBezTo>
                          <a:pt x="1017657" y="1207597"/>
                          <a:pt x="782830" y="1182195"/>
                          <a:pt x="596494" y="1188720"/>
                        </a:cubicBezTo>
                        <a:cubicBezTo>
                          <a:pt x="410158" y="1195245"/>
                          <a:pt x="132458" y="1173182"/>
                          <a:pt x="0" y="1188720"/>
                        </a:cubicBezTo>
                        <a:cubicBezTo>
                          <a:pt x="-14652" y="931558"/>
                          <a:pt x="-8088" y="770543"/>
                          <a:pt x="0" y="606247"/>
                        </a:cubicBezTo>
                        <a:cubicBezTo>
                          <a:pt x="8088" y="441951"/>
                          <a:pt x="15453" y="234771"/>
                          <a:pt x="0" y="0"/>
                        </a:cubicBezTo>
                        <a:close/>
                      </a:path>
                      <a:path w="1737360" h="1188720" stroke="0" extrusionOk="0">
                        <a:moveTo>
                          <a:pt x="0" y="0"/>
                        </a:moveTo>
                        <a:cubicBezTo>
                          <a:pt x="214918" y="565"/>
                          <a:pt x="272333" y="-12732"/>
                          <a:pt x="544373" y="0"/>
                        </a:cubicBezTo>
                        <a:cubicBezTo>
                          <a:pt x="816413" y="12732"/>
                          <a:pt x="940483" y="-6882"/>
                          <a:pt x="1140866" y="0"/>
                        </a:cubicBezTo>
                        <a:cubicBezTo>
                          <a:pt x="1341249" y="6882"/>
                          <a:pt x="1510692" y="24953"/>
                          <a:pt x="1737360" y="0"/>
                        </a:cubicBezTo>
                        <a:cubicBezTo>
                          <a:pt x="1756452" y="232923"/>
                          <a:pt x="1750066" y="315913"/>
                          <a:pt x="1737360" y="570586"/>
                        </a:cubicBezTo>
                        <a:cubicBezTo>
                          <a:pt x="1724654" y="825259"/>
                          <a:pt x="1749842" y="1044060"/>
                          <a:pt x="1737360" y="1188720"/>
                        </a:cubicBezTo>
                        <a:cubicBezTo>
                          <a:pt x="1554696" y="1212325"/>
                          <a:pt x="1341806" y="1158481"/>
                          <a:pt x="1123493" y="1188720"/>
                        </a:cubicBezTo>
                        <a:cubicBezTo>
                          <a:pt x="905180" y="1218959"/>
                          <a:pt x="805182" y="1205196"/>
                          <a:pt x="509626" y="1188720"/>
                        </a:cubicBezTo>
                        <a:cubicBezTo>
                          <a:pt x="214070" y="1172244"/>
                          <a:pt x="137703" y="1196708"/>
                          <a:pt x="0" y="1188720"/>
                        </a:cubicBezTo>
                        <a:cubicBezTo>
                          <a:pt x="19995" y="1058679"/>
                          <a:pt x="4040" y="822701"/>
                          <a:pt x="0" y="630022"/>
                        </a:cubicBezTo>
                        <a:cubicBezTo>
                          <a:pt x="-4040" y="437343"/>
                          <a:pt x="-18824" y="1905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just" latinLnBrk="1">
              <a:lnSpc>
                <a:spcPct val="150000"/>
              </a:lnSpc>
              <a:defRPr sz="1000" u="sng" kern="100">
                <a:solidFill>
                  <a:schemeClr val="dk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u="none" dirty="0"/>
              <a:t>1) </a:t>
            </a:r>
            <a:r>
              <a:rPr lang="en-US" u="none" dirty="0" err="1"/>
              <a:t>machining_finaliszed</a:t>
            </a:r>
            <a:r>
              <a:rPr lang="en-US" u="none" dirty="0"/>
              <a:t> : </a:t>
            </a:r>
            <a:r>
              <a:rPr lang="ko-Kore-KR" altLang="en-US" u="none" dirty="0"/>
              <a:t>공정 완료 여부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0250A5D9-A28E-9663-4F91-C86728486B2B}"/>
              </a:ext>
            </a:extLst>
          </p:cNvPr>
          <p:cNvSpPr txBox="1"/>
          <p:nvPr/>
        </p:nvSpPr>
        <p:spPr>
          <a:xfrm>
            <a:off x="988152" y="2841048"/>
            <a:ext cx="3023410" cy="333074"/>
          </a:xfrm>
          <a:prstGeom prst="rect">
            <a:avLst/>
          </a:prstGeom>
          <a:ln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67562045">
                  <a:custGeom>
                    <a:avLst/>
                    <a:gdLst>
                      <a:gd name="connsiteX0" fmla="*/ 0 w 1737360"/>
                      <a:gd name="connsiteY0" fmla="*/ 0 h 1188720"/>
                      <a:gd name="connsiteX1" fmla="*/ 544373 w 1737360"/>
                      <a:gd name="connsiteY1" fmla="*/ 0 h 1188720"/>
                      <a:gd name="connsiteX2" fmla="*/ 1106119 w 1737360"/>
                      <a:gd name="connsiteY2" fmla="*/ 0 h 1188720"/>
                      <a:gd name="connsiteX3" fmla="*/ 1737360 w 1737360"/>
                      <a:gd name="connsiteY3" fmla="*/ 0 h 1188720"/>
                      <a:gd name="connsiteX4" fmla="*/ 1737360 w 1737360"/>
                      <a:gd name="connsiteY4" fmla="*/ 594360 h 1188720"/>
                      <a:gd name="connsiteX5" fmla="*/ 1737360 w 1737360"/>
                      <a:gd name="connsiteY5" fmla="*/ 1188720 h 1188720"/>
                      <a:gd name="connsiteX6" fmla="*/ 1140866 w 1737360"/>
                      <a:gd name="connsiteY6" fmla="*/ 1188720 h 1188720"/>
                      <a:gd name="connsiteX7" fmla="*/ 596494 w 1737360"/>
                      <a:gd name="connsiteY7" fmla="*/ 1188720 h 1188720"/>
                      <a:gd name="connsiteX8" fmla="*/ 0 w 1737360"/>
                      <a:gd name="connsiteY8" fmla="*/ 1188720 h 1188720"/>
                      <a:gd name="connsiteX9" fmla="*/ 0 w 1737360"/>
                      <a:gd name="connsiteY9" fmla="*/ 606247 h 1188720"/>
                      <a:gd name="connsiteX10" fmla="*/ 0 w 1737360"/>
                      <a:gd name="connsiteY10" fmla="*/ 0 h 1188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37360" h="1188720" fill="none" extrusionOk="0">
                        <a:moveTo>
                          <a:pt x="0" y="0"/>
                        </a:moveTo>
                        <a:cubicBezTo>
                          <a:pt x="230708" y="23098"/>
                          <a:pt x="399680" y="-5910"/>
                          <a:pt x="544373" y="0"/>
                        </a:cubicBezTo>
                        <a:cubicBezTo>
                          <a:pt x="689066" y="5910"/>
                          <a:pt x="941282" y="-18576"/>
                          <a:pt x="1106119" y="0"/>
                        </a:cubicBezTo>
                        <a:cubicBezTo>
                          <a:pt x="1270956" y="18576"/>
                          <a:pt x="1505921" y="-13066"/>
                          <a:pt x="1737360" y="0"/>
                        </a:cubicBezTo>
                        <a:cubicBezTo>
                          <a:pt x="1719552" y="225028"/>
                          <a:pt x="1757072" y="397416"/>
                          <a:pt x="1737360" y="594360"/>
                        </a:cubicBezTo>
                        <a:cubicBezTo>
                          <a:pt x="1717648" y="791304"/>
                          <a:pt x="1724231" y="908377"/>
                          <a:pt x="1737360" y="1188720"/>
                        </a:cubicBezTo>
                        <a:cubicBezTo>
                          <a:pt x="1511319" y="1197167"/>
                          <a:pt x="1264075" y="1169843"/>
                          <a:pt x="1140866" y="1188720"/>
                        </a:cubicBezTo>
                        <a:cubicBezTo>
                          <a:pt x="1017657" y="1207597"/>
                          <a:pt x="782830" y="1182195"/>
                          <a:pt x="596494" y="1188720"/>
                        </a:cubicBezTo>
                        <a:cubicBezTo>
                          <a:pt x="410158" y="1195245"/>
                          <a:pt x="132458" y="1173182"/>
                          <a:pt x="0" y="1188720"/>
                        </a:cubicBezTo>
                        <a:cubicBezTo>
                          <a:pt x="-14652" y="931558"/>
                          <a:pt x="-8088" y="770543"/>
                          <a:pt x="0" y="606247"/>
                        </a:cubicBezTo>
                        <a:cubicBezTo>
                          <a:pt x="8088" y="441951"/>
                          <a:pt x="15453" y="234771"/>
                          <a:pt x="0" y="0"/>
                        </a:cubicBezTo>
                        <a:close/>
                      </a:path>
                      <a:path w="1737360" h="1188720" stroke="0" extrusionOk="0">
                        <a:moveTo>
                          <a:pt x="0" y="0"/>
                        </a:moveTo>
                        <a:cubicBezTo>
                          <a:pt x="214918" y="565"/>
                          <a:pt x="272333" y="-12732"/>
                          <a:pt x="544373" y="0"/>
                        </a:cubicBezTo>
                        <a:cubicBezTo>
                          <a:pt x="816413" y="12732"/>
                          <a:pt x="940483" y="-6882"/>
                          <a:pt x="1140866" y="0"/>
                        </a:cubicBezTo>
                        <a:cubicBezTo>
                          <a:pt x="1341249" y="6882"/>
                          <a:pt x="1510692" y="24953"/>
                          <a:pt x="1737360" y="0"/>
                        </a:cubicBezTo>
                        <a:cubicBezTo>
                          <a:pt x="1756452" y="232923"/>
                          <a:pt x="1750066" y="315913"/>
                          <a:pt x="1737360" y="570586"/>
                        </a:cubicBezTo>
                        <a:cubicBezTo>
                          <a:pt x="1724654" y="825259"/>
                          <a:pt x="1749842" y="1044060"/>
                          <a:pt x="1737360" y="1188720"/>
                        </a:cubicBezTo>
                        <a:cubicBezTo>
                          <a:pt x="1554696" y="1212325"/>
                          <a:pt x="1341806" y="1158481"/>
                          <a:pt x="1123493" y="1188720"/>
                        </a:cubicBezTo>
                        <a:cubicBezTo>
                          <a:pt x="905180" y="1218959"/>
                          <a:pt x="805182" y="1205196"/>
                          <a:pt x="509626" y="1188720"/>
                        </a:cubicBezTo>
                        <a:cubicBezTo>
                          <a:pt x="214070" y="1172244"/>
                          <a:pt x="137703" y="1196708"/>
                          <a:pt x="0" y="1188720"/>
                        </a:cubicBezTo>
                        <a:cubicBezTo>
                          <a:pt x="19995" y="1058679"/>
                          <a:pt x="4040" y="822701"/>
                          <a:pt x="0" y="630022"/>
                        </a:cubicBezTo>
                        <a:cubicBezTo>
                          <a:pt x="-4040" y="437343"/>
                          <a:pt x="-18824" y="1905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just" latinLnBrk="1">
              <a:lnSpc>
                <a:spcPct val="150000"/>
              </a:lnSpc>
              <a:defRPr sz="1000" u="sng" kern="100">
                <a:solidFill>
                  <a:schemeClr val="dk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u="none" dirty="0"/>
              <a:t>2) </a:t>
            </a:r>
            <a:r>
              <a:rPr lang="en-US" u="none" dirty="0" err="1"/>
              <a:t>clamp_pressure</a:t>
            </a:r>
            <a:r>
              <a:rPr lang="en-US" u="none" dirty="0"/>
              <a:t> : </a:t>
            </a:r>
            <a:r>
              <a:rPr lang="ko-Kore-KR" altLang="en-US" u="none" dirty="0"/>
              <a:t>가공 소재를</a:t>
            </a:r>
            <a:r>
              <a:rPr lang="en-US" u="none" dirty="0"/>
              <a:t> Clamping </a:t>
            </a:r>
            <a:r>
              <a:rPr lang="ko-Kore-KR" altLang="en-US" u="none" dirty="0"/>
              <a:t>하는 압력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37D6D-D16F-7C88-394B-4D1354BFDB3E}"/>
              </a:ext>
            </a:extLst>
          </p:cNvPr>
          <p:cNvSpPr txBox="1"/>
          <p:nvPr/>
        </p:nvSpPr>
        <p:spPr>
          <a:xfrm>
            <a:off x="1005697" y="1749039"/>
            <a:ext cx="4731423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공정이 완료 되지 않은 샘플은 모두 </a:t>
            </a:r>
            <a:r>
              <a:rPr kumimoji="1" lang="en-US" altLang="ko-KR" sz="1000" dirty="0"/>
              <a:t>Fail </a:t>
            </a:r>
            <a:r>
              <a:rPr kumimoji="1" lang="ko-KR" altLang="en-US" sz="1000" dirty="0"/>
              <a:t>로 처리 됨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      </a:t>
            </a:r>
            <a:r>
              <a:rPr kumimoji="1" lang="en-US" altLang="ko-KR" sz="1000" dirty="0">
                <a:sym typeface="Wingdings" pitchFamily="2" charset="2"/>
              </a:rPr>
              <a:t></a:t>
            </a:r>
            <a:r>
              <a:rPr kumimoji="1" lang="ko-KR" altLang="en-US" sz="1000" dirty="0">
                <a:sym typeface="Wingdings" pitchFamily="2" charset="2"/>
              </a:rPr>
              <a:t> </a:t>
            </a:r>
            <a:r>
              <a:rPr kumimoji="1" lang="ko-KR" altLang="en-US" sz="1000" dirty="0"/>
              <a:t>공정 완료 여부가 클래스 결과에 직접적으로 영향을 미침 </a:t>
            </a:r>
            <a:endParaRPr kumimoji="1" lang="en-US" altLang="ko-KR" sz="1000" dirty="0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1053C5B8-E7A8-2D25-B8A3-5D52425EE1A2}"/>
              </a:ext>
            </a:extLst>
          </p:cNvPr>
          <p:cNvSpPr txBox="1"/>
          <p:nvPr/>
        </p:nvSpPr>
        <p:spPr>
          <a:xfrm>
            <a:off x="988152" y="6218774"/>
            <a:ext cx="2079514" cy="336289"/>
          </a:xfrm>
          <a:prstGeom prst="rect">
            <a:avLst/>
          </a:prstGeom>
          <a:ln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67562045">
                  <a:custGeom>
                    <a:avLst/>
                    <a:gdLst>
                      <a:gd name="connsiteX0" fmla="*/ 0 w 1737360"/>
                      <a:gd name="connsiteY0" fmla="*/ 0 h 1188720"/>
                      <a:gd name="connsiteX1" fmla="*/ 544373 w 1737360"/>
                      <a:gd name="connsiteY1" fmla="*/ 0 h 1188720"/>
                      <a:gd name="connsiteX2" fmla="*/ 1106119 w 1737360"/>
                      <a:gd name="connsiteY2" fmla="*/ 0 h 1188720"/>
                      <a:gd name="connsiteX3" fmla="*/ 1737360 w 1737360"/>
                      <a:gd name="connsiteY3" fmla="*/ 0 h 1188720"/>
                      <a:gd name="connsiteX4" fmla="*/ 1737360 w 1737360"/>
                      <a:gd name="connsiteY4" fmla="*/ 594360 h 1188720"/>
                      <a:gd name="connsiteX5" fmla="*/ 1737360 w 1737360"/>
                      <a:gd name="connsiteY5" fmla="*/ 1188720 h 1188720"/>
                      <a:gd name="connsiteX6" fmla="*/ 1140866 w 1737360"/>
                      <a:gd name="connsiteY6" fmla="*/ 1188720 h 1188720"/>
                      <a:gd name="connsiteX7" fmla="*/ 596494 w 1737360"/>
                      <a:gd name="connsiteY7" fmla="*/ 1188720 h 1188720"/>
                      <a:gd name="connsiteX8" fmla="*/ 0 w 1737360"/>
                      <a:gd name="connsiteY8" fmla="*/ 1188720 h 1188720"/>
                      <a:gd name="connsiteX9" fmla="*/ 0 w 1737360"/>
                      <a:gd name="connsiteY9" fmla="*/ 606247 h 1188720"/>
                      <a:gd name="connsiteX10" fmla="*/ 0 w 1737360"/>
                      <a:gd name="connsiteY10" fmla="*/ 0 h 1188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37360" h="1188720" fill="none" extrusionOk="0">
                        <a:moveTo>
                          <a:pt x="0" y="0"/>
                        </a:moveTo>
                        <a:cubicBezTo>
                          <a:pt x="230708" y="23098"/>
                          <a:pt x="399680" y="-5910"/>
                          <a:pt x="544373" y="0"/>
                        </a:cubicBezTo>
                        <a:cubicBezTo>
                          <a:pt x="689066" y="5910"/>
                          <a:pt x="941282" y="-18576"/>
                          <a:pt x="1106119" y="0"/>
                        </a:cubicBezTo>
                        <a:cubicBezTo>
                          <a:pt x="1270956" y="18576"/>
                          <a:pt x="1505921" y="-13066"/>
                          <a:pt x="1737360" y="0"/>
                        </a:cubicBezTo>
                        <a:cubicBezTo>
                          <a:pt x="1719552" y="225028"/>
                          <a:pt x="1757072" y="397416"/>
                          <a:pt x="1737360" y="594360"/>
                        </a:cubicBezTo>
                        <a:cubicBezTo>
                          <a:pt x="1717648" y="791304"/>
                          <a:pt x="1724231" y="908377"/>
                          <a:pt x="1737360" y="1188720"/>
                        </a:cubicBezTo>
                        <a:cubicBezTo>
                          <a:pt x="1511319" y="1197167"/>
                          <a:pt x="1264075" y="1169843"/>
                          <a:pt x="1140866" y="1188720"/>
                        </a:cubicBezTo>
                        <a:cubicBezTo>
                          <a:pt x="1017657" y="1207597"/>
                          <a:pt x="782830" y="1182195"/>
                          <a:pt x="596494" y="1188720"/>
                        </a:cubicBezTo>
                        <a:cubicBezTo>
                          <a:pt x="410158" y="1195245"/>
                          <a:pt x="132458" y="1173182"/>
                          <a:pt x="0" y="1188720"/>
                        </a:cubicBezTo>
                        <a:cubicBezTo>
                          <a:pt x="-14652" y="931558"/>
                          <a:pt x="-8088" y="770543"/>
                          <a:pt x="0" y="606247"/>
                        </a:cubicBezTo>
                        <a:cubicBezTo>
                          <a:pt x="8088" y="441951"/>
                          <a:pt x="15453" y="234771"/>
                          <a:pt x="0" y="0"/>
                        </a:cubicBezTo>
                        <a:close/>
                      </a:path>
                      <a:path w="1737360" h="1188720" stroke="0" extrusionOk="0">
                        <a:moveTo>
                          <a:pt x="0" y="0"/>
                        </a:moveTo>
                        <a:cubicBezTo>
                          <a:pt x="214918" y="565"/>
                          <a:pt x="272333" y="-12732"/>
                          <a:pt x="544373" y="0"/>
                        </a:cubicBezTo>
                        <a:cubicBezTo>
                          <a:pt x="816413" y="12732"/>
                          <a:pt x="940483" y="-6882"/>
                          <a:pt x="1140866" y="0"/>
                        </a:cubicBezTo>
                        <a:cubicBezTo>
                          <a:pt x="1341249" y="6882"/>
                          <a:pt x="1510692" y="24953"/>
                          <a:pt x="1737360" y="0"/>
                        </a:cubicBezTo>
                        <a:cubicBezTo>
                          <a:pt x="1756452" y="232923"/>
                          <a:pt x="1750066" y="315913"/>
                          <a:pt x="1737360" y="570586"/>
                        </a:cubicBezTo>
                        <a:cubicBezTo>
                          <a:pt x="1724654" y="825259"/>
                          <a:pt x="1749842" y="1044060"/>
                          <a:pt x="1737360" y="1188720"/>
                        </a:cubicBezTo>
                        <a:cubicBezTo>
                          <a:pt x="1554696" y="1212325"/>
                          <a:pt x="1341806" y="1158481"/>
                          <a:pt x="1123493" y="1188720"/>
                        </a:cubicBezTo>
                        <a:cubicBezTo>
                          <a:pt x="905180" y="1218959"/>
                          <a:pt x="805182" y="1205196"/>
                          <a:pt x="509626" y="1188720"/>
                        </a:cubicBezTo>
                        <a:cubicBezTo>
                          <a:pt x="214070" y="1172244"/>
                          <a:pt x="137703" y="1196708"/>
                          <a:pt x="0" y="1188720"/>
                        </a:cubicBezTo>
                        <a:cubicBezTo>
                          <a:pt x="19995" y="1058679"/>
                          <a:pt x="4040" y="822701"/>
                          <a:pt x="0" y="630022"/>
                        </a:cubicBezTo>
                        <a:cubicBezTo>
                          <a:pt x="-4040" y="437343"/>
                          <a:pt x="-18824" y="1905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just" latinLnBrk="1">
              <a:lnSpc>
                <a:spcPct val="150000"/>
              </a:lnSpc>
              <a:defRPr sz="1000" u="sng" kern="100">
                <a:solidFill>
                  <a:schemeClr val="dk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u="none" dirty="0"/>
              <a:t>3)</a:t>
            </a:r>
            <a:r>
              <a:rPr lang="en-US" u="none" dirty="0"/>
              <a:t> </a:t>
            </a:r>
            <a:r>
              <a:rPr lang="en-US" u="none" dirty="0" err="1"/>
              <a:t>feedrate</a:t>
            </a:r>
            <a:r>
              <a:rPr lang="en-US" u="none" dirty="0"/>
              <a:t> : </a:t>
            </a:r>
            <a:r>
              <a:rPr lang="ko-Kore-KR" altLang="en-US" u="none" dirty="0"/>
              <a:t>가공</a:t>
            </a:r>
            <a:r>
              <a:rPr lang="en-US" u="none" dirty="0"/>
              <a:t> Tool</a:t>
            </a:r>
            <a:r>
              <a:rPr lang="ko-Kore-KR" altLang="en-US" u="none" dirty="0"/>
              <a:t>의 이동 속도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A506C0-434A-C053-F256-191C04A9F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53"/>
          <a:stretch/>
        </p:blipFill>
        <p:spPr>
          <a:xfrm>
            <a:off x="988151" y="3234446"/>
            <a:ext cx="4356100" cy="1919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2EE97-E1B4-1D4C-CC3D-D410761D1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72"/>
          <a:stretch/>
        </p:blipFill>
        <p:spPr>
          <a:xfrm>
            <a:off x="988151" y="6602771"/>
            <a:ext cx="4356100" cy="20318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3F4260-6A44-03E2-45E5-AA7E4EB5E534}"/>
              </a:ext>
            </a:extLst>
          </p:cNvPr>
          <p:cNvSpPr/>
          <p:nvPr/>
        </p:nvSpPr>
        <p:spPr>
          <a:xfrm>
            <a:off x="1808030" y="4569411"/>
            <a:ext cx="601980" cy="220980"/>
          </a:xfrm>
          <a:custGeom>
            <a:avLst/>
            <a:gdLst>
              <a:gd name="connsiteX0" fmla="*/ 0 w 601980"/>
              <a:gd name="connsiteY0" fmla="*/ 0 h 220980"/>
              <a:gd name="connsiteX1" fmla="*/ 601980 w 601980"/>
              <a:gd name="connsiteY1" fmla="*/ 0 h 220980"/>
              <a:gd name="connsiteX2" fmla="*/ 601980 w 601980"/>
              <a:gd name="connsiteY2" fmla="*/ 220980 h 220980"/>
              <a:gd name="connsiteX3" fmla="*/ 0 w 601980"/>
              <a:gd name="connsiteY3" fmla="*/ 220980 h 220980"/>
              <a:gd name="connsiteX4" fmla="*/ 0 w 601980"/>
              <a:gd name="connsiteY4" fmla="*/ 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220980" extrusionOk="0">
                <a:moveTo>
                  <a:pt x="0" y="0"/>
                </a:moveTo>
                <a:cubicBezTo>
                  <a:pt x="266792" y="-3234"/>
                  <a:pt x="467221" y="-18028"/>
                  <a:pt x="601980" y="0"/>
                </a:cubicBezTo>
                <a:cubicBezTo>
                  <a:pt x="602665" y="73917"/>
                  <a:pt x="603404" y="148813"/>
                  <a:pt x="601980" y="220980"/>
                </a:cubicBezTo>
                <a:cubicBezTo>
                  <a:pt x="417937" y="249578"/>
                  <a:pt x="183202" y="247352"/>
                  <a:pt x="0" y="220980"/>
                </a:cubicBezTo>
                <a:cubicBezTo>
                  <a:pt x="-10249" y="120040"/>
                  <a:pt x="1226" y="6168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967742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B89F9-4DCA-4BF8-1480-E4C3FEB97F29}"/>
              </a:ext>
            </a:extLst>
          </p:cNvPr>
          <p:cNvSpPr txBox="1"/>
          <p:nvPr/>
        </p:nvSpPr>
        <p:spPr>
          <a:xfrm>
            <a:off x="1023673" y="5080483"/>
            <a:ext cx="4731423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/>
              <a:t>0</a:t>
            </a:r>
            <a:r>
              <a:rPr kumimoji="1" lang="ko-KR" altLang="en-US" sz="1000" dirty="0"/>
              <a:t> 클래스의 </a:t>
            </a:r>
            <a:r>
              <a:rPr kumimoji="1" lang="en-US" altLang="ko-KR" sz="1000" dirty="0"/>
              <a:t>clamp pressure </a:t>
            </a:r>
            <a:r>
              <a:rPr kumimoji="1" lang="ko-KR" altLang="en-US" sz="1000" dirty="0"/>
              <a:t>값 중 </a:t>
            </a:r>
            <a:r>
              <a:rPr kumimoji="1" lang="en-US" altLang="ko-KR" sz="1000" dirty="0"/>
              <a:t>83%</a:t>
            </a:r>
            <a:r>
              <a:rPr kumimoji="1" lang="ko-KR" altLang="en-US" sz="1000" dirty="0"/>
              <a:t>가 </a:t>
            </a:r>
            <a:r>
              <a:rPr kumimoji="1" lang="en-US" altLang="ko-KR" sz="1000" dirty="0"/>
              <a:t>4.0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      </a:t>
            </a:r>
            <a:r>
              <a:rPr kumimoji="1" lang="en-US" altLang="ko-KR" sz="1000" dirty="0">
                <a:sym typeface="Wingdings" pitchFamily="2" charset="2"/>
              </a:rPr>
              <a:t></a:t>
            </a:r>
            <a:r>
              <a:rPr kumimoji="1" lang="ko-KR" altLang="en-US" sz="1000" dirty="0">
                <a:sym typeface="Wingdings" pitchFamily="2" charset="2"/>
              </a:rPr>
              <a:t> </a:t>
            </a:r>
            <a:r>
              <a:rPr kumimoji="1" lang="ko-KR" altLang="en-US" sz="1000" dirty="0"/>
              <a:t>클래스 별 압력 분포가 다르기 때문에 결과에 영향을 줄 수 있음</a:t>
            </a:r>
            <a:endParaRPr kumimoji="1"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69189-C227-D887-96FA-08DB3149A659}"/>
              </a:ext>
            </a:extLst>
          </p:cNvPr>
          <p:cNvSpPr txBox="1"/>
          <p:nvPr/>
        </p:nvSpPr>
        <p:spPr>
          <a:xfrm>
            <a:off x="1020446" y="8540420"/>
            <a:ext cx="4731423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00" dirty="0" err="1"/>
              <a:t>Feedrate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값 중 </a:t>
            </a:r>
            <a:r>
              <a:rPr kumimoji="1" lang="en-US" altLang="ko-KR" sz="1000" dirty="0"/>
              <a:t>0</a:t>
            </a:r>
            <a:r>
              <a:rPr kumimoji="1" lang="ko-KR" altLang="en-US" sz="1000" dirty="0"/>
              <a:t> 클래스만 </a:t>
            </a:r>
            <a:r>
              <a:rPr kumimoji="1" lang="en-US" altLang="ko-KR" sz="1000" dirty="0"/>
              <a:t>12,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15</a:t>
            </a:r>
            <a:r>
              <a:rPr kumimoji="1" lang="ko-KR" altLang="en-US" sz="1000" dirty="0"/>
              <a:t> 값을 가짐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      </a:t>
            </a:r>
            <a:r>
              <a:rPr kumimoji="1" lang="en-US" altLang="ko-KR" sz="1000" dirty="0">
                <a:sym typeface="Wingdings" pitchFamily="2" charset="2"/>
              </a:rPr>
              <a:t></a:t>
            </a:r>
            <a:r>
              <a:rPr kumimoji="1" lang="ko-KR" altLang="en-US" sz="1000" dirty="0">
                <a:sym typeface="Wingdings" pitchFamily="2" charset="2"/>
              </a:rPr>
              <a:t> </a:t>
            </a:r>
            <a:r>
              <a:rPr kumimoji="1" lang="en-US" altLang="ko-KR" sz="1000" dirty="0" err="1">
                <a:sym typeface="Wingdings" pitchFamily="2" charset="2"/>
              </a:rPr>
              <a:t>Feedrate</a:t>
            </a:r>
            <a:r>
              <a:rPr kumimoji="1" lang="en-US" altLang="ko-KR" sz="1000" dirty="0">
                <a:sym typeface="Wingdings" pitchFamily="2" charset="2"/>
              </a:rPr>
              <a:t> </a:t>
            </a:r>
            <a:r>
              <a:rPr kumimoji="1" lang="ko-KR" altLang="en-US" sz="1000" dirty="0">
                <a:sym typeface="Wingdings" pitchFamily="2" charset="2"/>
              </a:rPr>
              <a:t>항목이 클래스 결과에 영향을 줄 수 있음</a:t>
            </a:r>
            <a:endParaRPr kumimoji="1" lang="en-US" altLang="ko-KR" sz="1000" dirty="0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A7010BBF-3EC0-07DA-C558-5459EC39F7E4}"/>
              </a:ext>
            </a:extLst>
          </p:cNvPr>
          <p:cNvSpPr/>
          <p:nvPr/>
        </p:nvSpPr>
        <p:spPr>
          <a:xfrm>
            <a:off x="1714582" y="7633426"/>
            <a:ext cx="833120" cy="724535"/>
          </a:xfrm>
          <a:custGeom>
            <a:avLst/>
            <a:gdLst>
              <a:gd name="connsiteX0" fmla="*/ 725845 w 876887"/>
              <a:gd name="connsiteY0" fmla="*/ 10683 h 795816"/>
              <a:gd name="connsiteX1" fmla="*/ 276265 w 876887"/>
              <a:gd name="connsiteY1" fmla="*/ 124983 h 795816"/>
              <a:gd name="connsiteX2" fmla="*/ 32425 w 876887"/>
              <a:gd name="connsiteY2" fmla="*/ 582183 h 795816"/>
              <a:gd name="connsiteX3" fmla="*/ 70525 w 876887"/>
              <a:gd name="connsiteY3" fmla="*/ 795543 h 795816"/>
              <a:gd name="connsiteX4" fmla="*/ 649645 w 876887"/>
              <a:gd name="connsiteY4" fmla="*/ 620283 h 795816"/>
              <a:gd name="connsiteX5" fmla="*/ 863005 w 876887"/>
              <a:gd name="connsiteY5" fmla="*/ 338343 h 795816"/>
              <a:gd name="connsiteX6" fmla="*/ 840145 w 876887"/>
              <a:gd name="connsiteY6" fmla="*/ 41163 h 795816"/>
              <a:gd name="connsiteX7" fmla="*/ 725845 w 876887"/>
              <a:gd name="connsiteY7" fmla="*/ 10683 h 79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6887" h="795816">
                <a:moveTo>
                  <a:pt x="725845" y="10683"/>
                </a:moveTo>
                <a:cubicBezTo>
                  <a:pt x="631865" y="24653"/>
                  <a:pt x="391835" y="29733"/>
                  <a:pt x="276265" y="124983"/>
                </a:cubicBezTo>
                <a:cubicBezTo>
                  <a:pt x="160695" y="220233"/>
                  <a:pt x="66715" y="470423"/>
                  <a:pt x="32425" y="582183"/>
                </a:cubicBezTo>
                <a:cubicBezTo>
                  <a:pt x="-1865" y="693943"/>
                  <a:pt x="-32345" y="789193"/>
                  <a:pt x="70525" y="795543"/>
                </a:cubicBezTo>
                <a:cubicBezTo>
                  <a:pt x="173395" y="801893"/>
                  <a:pt x="517565" y="696483"/>
                  <a:pt x="649645" y="620283"/>
                </a:cubicBezTo>
                <a:cubicBezTo>
                  <a:pt x="781725" y="544083"/>
                  <a:pt x="831255" y="434863"/>
                  <a:pt x="863005" y="338343"/>
                </a:cubicBezTo>
                <a:cubicBezTo>
                  <a:pt x="894755" y="241823"/>
                  <a:pt x="865545" y="94503"/>
                  <a:pt x="840145" y="41163"/>
                </a:cubicBezTo>
                <a:cubicBezTo>
                  <a:pt x="814745" y="-12177"/>
                  <a:pt x="819825" y="-3287"/>
                  <a:pt x="725845" y="10683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823318213">
                  <a:custGeom>
                    <a:avLst/>
                    <a:gdLst>
                      <a:gd name="connsiteX0" fmla="*/ 725845 w 876887"/>
                      <a:gd name="connsiteY0" fmla="*/ 10683 h 795816"/>
                      <a:gd name="connsiteX1" fmla="*/ 276265 w 876887"/>
                      <a:gd name="connsiteY1" fmla="*/ 124983 h 795816"/>
                      <a:gd name="connsiteX2" fmla="*/ 32425 w 876887"/>
                      <a:gd name="connsiteY2" fmla="*/ 582183 h 795816"/>
                      <a:gd name="connsiteX3" fmla="*/ 70525 w 876887"/>
                      <a:gd name="connsiteY3" fmla="*/ 795543 h 795816"/>
                      <a:gd name="connsiteX4" fmla="*/ 649645 w 876887"/>
                      <a:gd name="connsiteY4" fmla="*/ 620283 h 795816"/>
                      <a:gd name="connsiteX5" fmla="*/ 863005 w 876887"/>
                      <a:gd name="connsiteY5" fmla="*/ 338343 h 795816"/>
                      <a:gd name="connsiteX6" fmla="*/ 840145 w 876887"/>
                      <a:gd name="connsiteY6" fmla="*/ 41163 h 795816"/>
                      <a:gd name="connsiteX7" fmla="*/ 725845 w 876887"/>
                      <a:gd name="connsiteY7" fmla="*/ 10683 h 795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76887" h="795816" extrusionOk="0">
                        <a:moveTo>
                          <a:pt x="725845" y="10683"/>
                        </a:moveTo>
                        <a:cubicBezTo>
                          <a:pt x="630746" y="1040"/>
                          <a:pt x="381209" y="5415"/>
                          <a:pt x="276265" y="124983"/>
                        </a:cubicBezTo>
                        <a:cubicBezTo>
                          <a:pt x="156012" y="218537"/>
                          <a:pt x="69515" y="471425"/>
                          <a:pt x="32425" y="582183"/>
                        </a:cubicBezTo>
                        <a:cubicBezTo>
                          <a:pt x="-1546" y="695140"/>
                          <a:pt x="-44117" y="774095"/>
                          <a:pt x="70525" y="795543"/>
                        </a:cubicBezTo>
                        <a:cubicBezTo>
                          <a:pt x="150010" y="790485"/>
                          <a:pt x="514704" y="704041"/>
                          <a:pt x="649645" y="620283"/>
                        </a:cubicBezTo>
                        <a:cubicBezTo>
                          <a:pt x="800731" y="537534"/>
                          <a:pt x="837160" y="446206"/>
                          <a:pt x="863005" y="338343"/>
                        </a:cubicBezTo>
                        <a:cubicBezTo>
                          <a:pt x="891414" y="244576"/>
                          <a:pt x="864171" y="104077"/>
                          <a:pt x="840145" y="41163"/>
                        </a:cubicBezTo>
                        <a:cubicBezTo>
                          <a:pt x="815872" y="-12101"/>
                          <a:pt x="819403" y="-3239"/>
                          <a:pt x="725845" y="1068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6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ACEA1B-B842-0FED-7EB6-B59856CD7ED3}"/>
              </a:ext>
            </a:extLst>
          </p:cNvPr>
          <p:cNvSpPr txBox="1"/>
          <p:nvPr/>
        </p:nvSpPr>
        <p:spPr>
          <a:xfrm>
            <a:off x="695635" y="928431"/>
            <a:ext cx="45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kumimoji="1" lang="ko-KR" altLang="en-US" sz="1200" b="1" dirty="0">
                <a:solidFill>
                  <a:srgbClr val="324DF3"/>
                </a:solidFill>
              </a:rPr>
              <a:t>데이터셋 분할</a:t>
            </a:r>
            <a:r>
              <a:rPr kumimoji="1" lang="en-US" altLang="ko-KR" sz="1200" b="1" dirty="0">
                <a:solidFill>
                  <a:srgbClr val="324DF3"/>
                </a:solidFill>
              </a:rPr>
              <a:t>(Train, Test),</a:t>
            </a:r>
            <a:r>
              <a:rPr kumimoji="1" lang="ko-KR" altLang="en-US" sz="1200" b="1" dirty="0">
                <a:solidFill>
                  <a:srgbClr val="324DF3"/>
                </a:solidFill>
              </a:rPr>
              <a:t> 라벨 열 나누기</a:t>
            </a:r>
            <a:endParaRPr kumimoji="1" lang="ko-Kore-KR" altLang="en-US" sz="1200" b="1" dirty="0">
              <a:solidFill>
                <a:srgbClr val="324D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E15F4-B266-4693-0717-54D15CFA9E0E}"/>
              </a:ext>
            </a:extLst>
          </p:cNvPr>
          <p:cNvSpPr txBox="1"/>
          <p:nvPr/>
        </p:nvSpPr>
        <p:spPr>
          <a:xfrm>
            <a:off x="444912" y="407736"/>
            <a:ext cx="370675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ore-KR" altLang="en-US" dirty="0"/>
              <a:t>데이터</a:t>
            </a:r>
            <a:r>
              <a:rPr lang="ko-KR" altLang="en-US" dirty="0"/>
              <a:t> 분석</a:t>
            </a:r>
            <a:r>
              <a:rPr lang="en-US" altLang="ko-KR" dirty="0"/>
              <a:t>(EDA)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endParaRPr lang="ko-Kore-KR" altLang="en-US" dirty="0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0F84669-FA64-170E-B32F-10427697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7F6B-259E-3643-A576-ECEFB1055F2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5E4D2DB-5BEB-9CCB-0181-2A45026C9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05"/>
          <a:stretch/>
        </p:blipFill>
        <p:spPr>
          <a:xfrm>
            <a:off x="858213" y="1205430"/>
            <a:ext cx="5004271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F87379F-6B54-B83C-CA43-01D4E14A4C7C}"/>
              </a:ext>
            </a:extLst>
          </p:cNvPr>
          <p:cNvSpPr/>
          <p:nvPr/>
        </p:nvSpPr>
        <p:spPr>
          <a:xfrm>
            <a:off x="905060" y="7280332"/>
            <a:ext cx="1493520" cy="76835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31EAD-C175-57A3-18B1-47EDF95A5440}"/>
              </a:ext>
            </a:extLst>
          </p:cNvPr>
          <p:cNvSpPr txBox="1"/>
          <p:nvPr/>
        </p:nvSpPr>
        <p:spPr>
          <a:xfrm>
            <a:off x="2693072" y="7072838"/>
            <a:ext cx="3532700" cy="9905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test_size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= 0.3 (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전체 데이터 중 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30%</a:t>
            </a:r>
            <a:r>
              <a:rPr lang="ko-KR" altLang="ko-Kore-KR" sz="10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test 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 셋으로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stratify = </a:t>
            </a:r>
            <a:r>
              <a:rPr lang="en-US" altLang="ko-Kore-KR" sz="10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df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[‘target’] : train, test 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데이터셋을 분리한 이후에도 클래스 비율을 일정하게 유지함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학습 시킬 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train 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데이터의 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feature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59</a:t>
            </a:r>
            <a:r>
              <a:rPr lang="ko-KR" altLang="ko-Kore-KR" sz="10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</a:t>
            </a:r>
            <a:endParaRPr lang="ko-Kore-KR" altLang="ko-Kore-KR" sz="10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9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1902</TotalTime>
  <Words>1347</Words>
  <Application>Microsoft Macintosh PowerPoint</Application>
  <PresentationFormat>A4 용지(210x297mm)</PresentationFormat>
  <Paragraphs>180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Office365</dc:creator>
  <cp:lastModifiedBy>Office365</cp:lastModifiedBy>
  <cp:revision>25</cp:revision>
  <dcterms:created xsi:type="dcterms:W3CDTF">2023-09-19T07:30:05Z</dcterms:created>
  <dcterms:modified xsi:type="dcterms:W3CDTF">2023-09-21T10:17:16Z</dcterms:modified>
</cp:coreProperties>
</file>